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99" r:id="rId3"/>
    <p:sldId id="300" r:id="rId4"/>
    <p:sldId id="306" r:id="rId5"/>
    <p:sldId id="307" r:id="rId6"/>
    <p:sldId id="301" r:id="rId7"/>
    <p:sldId id="309" r:id="rId8"/>
    <p:sldId id="296" r:id="rId9"/>
    <p:sldId id="295" r:id="rId10"/>
    <p:sldId id="292" r:id="rId11"/>
    <p:sldId id="304" r:id="rId12"/>
    <p:sldId id="308" r:id="rId13"/>
    <p:sldId id="294" r:id="rId14"/>
    <p:sldId id="305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A5EE6"/>
    <a:srgbClr val="132BDC"/>
    <a:srgbClr val="DCE0FC"/>
    <a:srgbClr val="FDF200"/>
    <a:srgbClr val="80FBE5"/>
    <a:srgbClr val="3CF3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26"/>
  </p:normalViewPr>
  <p:slideViewPr>
    <p:cSldViewPr snapToGrid="0">
      <p:cViewPr varScale="1">
        <p:scale>
          <a:sx n="63" d="100"/>
          <a:sy n="63" d="100"/>
        </p:scale>
        <p:origin x="76" y="2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>
                <a:solidFill>
                  <a:srgbClr val="000000"/>
                </a:solidFill>
              </a:rPr>
              <a:t>Maturity 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No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ADD-4FE8-A4D6-B88B02241620}"/>
              </c:ext>
            </c:extLst>
          </c:dPt>
          <c:dPt>
            <c:idx val="1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ADD-4FE8-A4D6-B88B02241620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ADD-4FE8-A4D6-B88B02241620}"/>
              </c:ext>
            </c:extLst>
          </c:dPt>
          <c:dPt>
            <c:idx val="3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ADD-4FE8-A4D6-B88B02241620}"/>
              </c:ext>
            </c:extLst>
          </c:dPt>
          <c:dPt>
            <c:idx val="4"/>
            <c:bubble3D val="0"/>
            <c:spPr>
              <a:solidFill>
                <a:schemeClr val="accent1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ADD-4FE8-A4D6-B88B02241620}"/>
              </c:ext>
            </c:extLst>
          </c:dPt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30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</c:v>
                </c:pt>
                <c:pt idx="1">
                  <c:v>2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ADD-4FE8-A4D6-B88B022416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rial Black" panose="020B0604020202020204" pitchFamily="34" charset="0"/>
              </a:defRPr>
            </a:pPr>
            <a:r>
              <a:rPr lang="en-US" dirty="0">
                <a:solidFill>
                  <a:schemeClr val="tx1"/>
                </a:solidFill>
                <a:latin typeface="+mn-lt"/>
              </a:rPr>
              <a:t>Product GROWTH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Arial Black" panose="020B0604020202020204" pitchFamily="34" charset="0"/>
            </a:defRPr>
          </a:pPr>
          <a:endParaRPr lang="en-DE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2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tint val="65000"/>
                  </a:schemeClr>
                </a:gs>
                <a:gs pos="75000">
                  <a:schemeClr val="accent1">
                    <a:tint val="65000"/>
                    <a:lumMod val="60000"/>
                    <a:lumOff val="40000"/>
                  </a:schemeClr>
                </a:gs>
                <a:gs pos="51000">
                  <a:schemeClr val="accent1">
                    <a:tint val="65000"/>
                    <a:alpha val="75000"/>
                  </a:schemeClr>
                </a:gs>
                <a:gs pos="100000">
                  <a:schemeClr val="accent1">
                    <a:tint val="65000"/>
                    <a:lumMod val="20000"/>
                    <a:lumOff val="80000"/>
                    <a:alpha val="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Q4</c:v>
                </c:pt>
                <c:pt idx="1">
                  <c:v>Q3</c:v>
                </c:pt>
                <c:pt idx="2">
                  <c:v>Q2</c:v>
                </c:pt>
                <c:pt idx="3">
                  <c:v>Q1</c:v>
                </c:pt>
              </c:strCache>
            </c:strRef>
          </c:cat>
          <c:val>
            <c:numRef>
              <c:f>Sheet1!$B$2:$B$5</c:f>
              <c:numCache>
                <c:formatCode>_(* #,##0.0_);_(* \(#,##0.0\);_(* "-"??_);_(@_)</c:formatCode>
                <c:ptCount val="4"/>
                <c:pt idx="0">
                  <c:v>4.5</c:v>
                </c:pt>
                <c:pt idx="1">
                  <c:v>3.5</c:v>
                </c:pt>
                <c:pt idx="2">
                  <c:v>2.5</c:v>
                </c:pt>
                <c:pt idx="3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E9-D04F-BC12-CA2EE6FAC60B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Series 1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hade val="65000"/>
                  </a:schemeClr>
                </a:gs>
                <a:gs pos="75000">
                  <a:schemeClr val="accent1">
                    <a:shade val="65000"/>
                    <a:lumMod val="60000"/>
                    <a:lumOff val="40000"/>
                  </a:schemeClr>
                </a:gs>
                <a:gs pos="51000">
                  <a:schemeClr val="accent1">
                    <a:shade val="65000"/>
                    <a:alpha val="75000"/>
                  </a:schemeClr>
                </a:gs>
                <a:gs pos="100000">
                  <a:schemeClr val="accent1">
                    <a:shade val="65000"/>
                    <a:lumMod val="20000"/>
                    <a:lumOff val="80000"/>
                    <a:alpha val="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Q4</c:v>
                </c:pt>
                <c:pt idx="1">
                  <c:v>Q3</c:v>
                </c:pt>
                <c:pt idx="2">
                  <c:v>Q2</c:v>
                </c:pt>
                <c:pt idx="3">
                  <c:v>Q1</c:v>
                </c:pt>
              </c:strCache>
            </c:strRef>
          </c:cat>
          <c:val>
            <c:numRef>
              <c:f>Sheet1!$C$2:$C$5</c:f>
              <c:numCache>
                <c:formatCode>_(* #,##0.0_);_(* \(#,##0.0\);_(* "-"??_);_(@_)</c:formatCode>
                <c:ptCount val="4"/>
                <c:pt idx="0">
                  <c:v>5</c:v>
                </c:pt>
                <c:pt idx="1">
                  <c:v>3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E9-D04F-BC12-CA2EE6FAC60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26"/>
        <c:overlap val="-58"/>
        <c:axId val="1111705064"/>
        <c:axId val="1111706704"/>
      </c:barChart>
      <c:catAx>
        <c:axId val="11117050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15000"/>
                <a:lumOff val="8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111706704"/>
        <c:crosses val="autoZero"/>
        <c:auto val="1"/>
        <c:lblAlgn val="ctr"/>
        <c:lblOffset val="100"/>
        <c:noMultiLvlLbl val="0"/>
      </c:catAx>
      <c:valAx>
        <c:axId val="111170670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99000">
                    <a:schemeClr val="tx1">
                      <a:lumMod val="25000"/>
                      <a:lumOff val="75000"/>
                    </a:schemeClr>
                  </a:gs>
                  <a:gs pos="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_(* #,##0.0_);_(* \(#,##0.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111705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>
                <a:solidFill>
                  <a:srgbClr val="000000"/>
                </a:solidFill>
              </a:rPr>
              <a:t>Credit Rating 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No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513-4AA0-9C0B-AFE7823AD2A1}"/>
              </c:ext>
            </c:extLst>
          </c:dPt>
          <c:dPt>
            <c:idx val="1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513-4AA0-9C0B-AFE7823AD2A1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513-4AA0-9C0B-AFE7823AD2A1}"/>
              </c:ext>
            </c:extLst>
          </c:dPt>
          <c:dPt>
            <c:idx val="3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513-4AA0-9C0B-AFE7823AD2A1}"/>
              </c:ext>
            </c:extLst>
          </c:dPt>
          <c:dPt>
            <c:idx val="4"/>
            <c:bubble3D val="0"/>
            <c:spPr>
              <a:solidFill>
                <a:schemeClr val="accent1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513-4AA0-9C0B-AFE7823AD2A1}"/>
              </c:ext>
            </c:extLst>
          </c:dPt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30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</c:v>
                </c:pt>
                <c:pt idx="1">
                  <c:v>2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A513-4AA0-9C0B-AFE7823AD2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tx1"/>
                </a:solidFill>
              </a:rPr>
              <a:t>Credit Spreads</a:t>
            </a:r>
            <a:endParaRPr lang="tr-TR" b="1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Risk-free Rate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Bond 1</c:v>
                </c:pt>
                <c:pt idx="1">
                  <c:v>Bond 2</c:v>
                </c:pt>
                <c:pt idx="2">
                  <c:v>Bond 3</c:v>
                </c:pt>
                <c:pt idx="3">
                  <c:v>Bond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</c:v>
                </c:pt>
                <c:pt idx="1">
                  <c:v>2.5</c:v>
                </c:pt>
                <c:pt idx="2">
                  <c:v>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F5-4ED7-930F-6AF7950F3C2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Credit Spread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Bond 1</c:v>
                </c:pt>
                <c:pt idx="1">
                  <c:v>Bond 2</c:v>
                </c:pt>
                <c:pt idx="2">
                  <c:v>Bond 3</c:v>
                </c:pt>
                <c:pt idx="3">
                  <c:v>Bond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1.5</c:v>
                </c:pt>
                <c:pt idx="1">
                  <c:v>2</c:v>
                </c:pt>
                <c:pt idx="2">
                  <c:v>2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4F5-4ED7-930F-6AF7950F3C2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Bond 1</c:v>
                </c:pt>
                <c:pt idx="1">
                  <c:v>Bond 2</c:v>
                </c:pt>
                <c:pt idx="2">
                  <c:v>Bond 3</c:v>
                </c:pt>
                <c:pt idx="3">
                  <c:v>Bond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14F5-4ED7-930F-6AF7950F3C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47930368"/>
        <c:axId val="534817296"/>
      </c:barChart>
      <c:catAx>
        <c:axId val="547930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534817296"/>
        <c:crosses val="autoZero"/>
        <c:auto val="1"/>
        <c:lblAlgn val="ctr"/>
        <c:lblOffset val="100"/>
        <c:noMultiLvlLbl val="0"/>
      </c:catAx>
      <c:valAx>
        <c:axId val="534817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547930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tx1"/>
                </a:solidFill>
              </a:rPr>
              <a:t>5-year</a:t>
            </a:r>
            <a:r>
              <a:rPr lang="en-US" b="1" baseline="0" dirty="0">
                <a:solidFill>
                  <a:schemeClr val="tx1"/>
                </a:solidFill>
              </a:rPr>
              <a:t> CDS</a:t>
            </a:r>
            <a:endParaRPr lang="tr-TR" b="1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Risk-free Rate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Spain</c:v>
                </c:pt>
                <c:pt idx="1">
                  <c:v>USA</c:v>
                </c:pt>
                <c:pt idx="2">
                  <c:v>Türkiye</c:v>
                </c:pt>
                <c:pt idx="3">
                  <c:v>Germany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12</c:v>
                </c:pt>
                <c:pt idx="2">
                  <c:v>60</c:v>
                </c:pt>
                <c:pt idx="3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4E-4A92-9903-7B0FE489F2F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Credit Spread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Spain</c:v>
                </c:pt>
                <c:pt idx="1">
                  <c:v>USA</c:v>
                </c:pt>
                <c:pt idx="2">
                  <c:v>Türkiye</c:v>
                </c:pt>
                <c:pt idx="3">
                  <c:v>Germany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4C4E-4A92-9903-7B0FE489F2F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Spain</c:v>
                </c:pt>
                <c:pt idx="1">
                  <c:v>USA</c:v>
                </c:pt>
                <c:pt idx="2">
                  <c:v>Türkiye</c:v>
                </c:pt>
                <c:pt idx="3">
                  <c:v>Germany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4C4E-4A92-9903-7B0FE489F2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47930368"/>
        <c:axId val="534817296"/>
      </c:barChart>
      <c:catAx>
        <c:axId val="547930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534817296"/>
        <c:crosses val="autoZero"/>
        <c:auto val="1"/>
        <c:lblAlgn val="ctr"/>
        <c:lblOffset val="100"/>
        <c:noMultiLvlLbl val="0"/>
      </c:catAx>
      <c:valAx>
        <c:axId val="534817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5479303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5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10800000" scaled="1"/>
        <a:tileRect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10800000" scaled="1"/>
        <a:tileRect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99000">
              <a:schemeClr val="tx1">
                <a:lumMod val="25000"/>
                <a:lumOff val="75000"/>
              </a:schemeClr>
            </a:gs>
            <a:gs pos="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15000"/>
                <a:lumOff val="85000"/>
              </a:schemeClr>
            </a:gs>
            <a:gs pos="0">
              <a:schemeClr val="tx1">
                <a:lumMod val="5000"/>
                <a:lumOff val="9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08B926-23B5-4854-9E01-3202EB53AD61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DE"/>
        </a:p>
      </dgm:t>
    </dgm:pt>
    <dgm:pt modelId="{4320F8B3-015E-4C29-9B56-47B96134FC34}">
      <dgm:prSet phldrT="[Text]" custT="1"/>
      <dgm:spPr/>
      <dgm:t>
        <a:bodyPr/>
        <a:lstStyle/>
        <a:p>
          <a:r>
            <a:rPr lang="en-US" sz="1300" dirty="0">
              <a:solidFill>
                <a:schemeClr val="tx1"/>
              </a:solidFill>
            </a:rPr>
            <a:t>Global Market Outlook</a:t>
          </a:r>
          <a:endParaRPr lang="en-DE" sz="1300" dirty="0">
            <a:solidFill>
              <a:schemeClr val="tx1"/>
            </a:solidFill>
          </a:endParaRPr>
        </a:p>
      </dgm:t>
    </dgm:pt>
    <dgm:pt modelId="{C9E42910-F82C-4AD4-AB3E-94E5D7912512}" type="parTrans" cxnId="{70867ED0-BDCA-4A82-884E-CD73C01AE607}">
      <dgm:prSet/>
      <dgm:spPr/>
      <dgm:t>
        <a:bodyPr/>
        <a:lstStyle/>
        <a:p>
          <a:endParaRPr lang="en-DE"/>
        </a:p>
      </dgm:t>
    </dgm:pt>
    <dgm:pt modelId="{847648B0-18C4-40F2-AE19-5358A3134439}" type="sibTrans" cxnId="{70867ED0-BDCA-4A82-884E-CD73C01AE607}">
      <dgm:prSet/>
      <dgm:spPr/>
      <dgm:t>
        <a:bodyPr/>
        <a:lstStyle/>
        <a:p>
          <a:endParaRPr lang="en-DE"/>
        </a:p>
      </dgm:t>
    </dgm:pt>
    <dgm:pt modelId="{89EF4214-E4E2-45E1-AE95-58D3F4C487ED}">
      <dgm:prSet phldrT="[Text]" custT="1"/>
      <dgm:spPr/>
      <dgm:t>
        <a:bodyPr/>
        <a:lstStyle/>
        <a:p>
          <a:r>
            <a:rPr lang="en-US" sz="1300" dirty="0">
              <a:solidFill>
                <a:schemeClr val="tx1"/>
              </a:solidFill>
            </a:rPr>
            <a:t>Portfolio Distribution</a:t>
          </a:r>
          <a:endParaRPr lang="en-DE" sz="1300" dirty="0">
            <a:solidFill>
              <a:schemeClr val="tx1"/>
            </a:solidFill>
          </a:endParaRPr>
        </a:p>
      </dgm:t>
    </dgm:pt>
    <dgm:pt modelId="{840E27CB-52EA-426D-98F4-E1DAC8BB63D5}" type="parTrans" cxnId="{1D590DAE-8923-4C60-A494-0ADED097BB24}">
      <dgm:prSet/>
      <dgm:spPr/>
      <dgm:t>
        <a:bodyPr/>
        <a:lstStyle/>
        <a:p>
          <a:endParaRPr lang="en-DE"/>
        </a:p>
      </dgm:t>
    </dgm:pt>
    <dgm:pt modelId="{D8869F20-17DA-4242-BF84-3C711D839C3C}" type="sibTrans" cxnId="{1D590DAE-8923-4C60-A494-0ADED097BB24}">
      <dgm:prSet/>
      <dgm:spPr/>
      <dgm:t>
        <a:bodyPr/>
        <a:lstStyle/>
        <a:p>
          <a:endParaRPr lang="en-DE"/>
        </a:p>
      </dgm:t>
    </dgm:pt>
    <dgm:pt modelId="{CAAF98F5-3809-419F-A05A-26BEC4005BF0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Portfolio Construction</a:t>
          </a:r>
          <a:endParaRPr lang="en-DE" b="1" dirty="0">
            <a:solidFill>
              <a:schemeClr val="tx1"/>
            </a:solidFill>
          </a:endParaRPr>
        </a:p>
      </dgm:t>
    </dgm:pt>
    <dgm:pt modelId="{32C7FFC1-1D57-4838-9CA8-582071E8F6F4}" type="sibTrans" cxnId="{3A69CAA1-2BC3-4006-9BE3-CBC6FE921D97}">
      <dgm:prSet/>
      <dgm:spPr/>
      <dgm:t>
        <a:bodyPr/>
        <a:lstStyle/>
        <a:p>
          <a:endParaRPr lang="en-DE"/>
        </a:p>
      </dgm:t>
    </dgm:pt>
    <dgm:pt modelId="{5E73A54F-83D2-4EB9-9535-EB1551C03998}" type="parTrans" cxnId="{3A69CAA1-2BC3-4006-9BE3-CBC6FE921D97}">
      <dgm:prSet/>
      <dgm:spPr/>
      <dgm:t>
        <a:bodyPr/>
        <a:lstStyle/>
        <a:p>
          <a:endParaRPr lang="en-DE"/>
        </a:p>
      </dgm:t>
    </dgm:pt>
    <dgm:pt modelId="{E3F9FDF3-91AA-44C6-9666-E30A690689BA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Risk Considerations</a:t>
          </a:r>
          <a:endParaRPr lang="en-DE" b="1" dirty="0">
            <a:solidFill>
              <a:schemeClr val="tx1"/>
            </a:solidFill>
          </a:endParaRPr>
        </a:p>
      </dgm:t>
    </dgm:pt>
    <dgm:pt modelId="{1413942C-3918-4F33-9F03-9F36A7F4F180}" type="parTrans" cxnId="{2ADF5654-BDCE-4168-83F9-3587E6A8CF14}">
      <dgm:prSet/>
      <dgm:spPr/>
      <dgm:t>
        <a:bodyPr/>
        <a:lstStyle/>
        <a:p>
          <a:endParaRPr lang="en-DE"/>
        </a:p>
      </dgm:t>
    </dgm:pt>
    <dgm:pt modelId="{2DE30831-D896-491D-8DB1-00F48EC8E46F}" type="sibTrans" cxnId="{2ADF5654-BDCE-4168-83F9-3587E6A8CF14}">
      <dgm:prSet/>
      <dgm:spPr/>
      <dgm:t>
        <a:bodyPr/>
        <a:lstStyle/>
        <a:p>
          <a:endParaRPr lang="en-DE"/>
        </a:p>
      </dgm:t>
    </dgm:pt>
    <dgm:pt modelId="{F58EA2AF-1AC4-4B31-B1C9-C0E52C46C551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Interest Rate Risk</a:t>
          </a:r>
          <a:endParaRPr lang="en-DE" dirty="0">
            <a:solidFill>
              <a:schemeClr val="tx1"/>
            </a:solidFill>
          </a:endParaRPr>
        </a:p>
      </dgm:t>
    </dgm:pt>
    <dgm:pt modelId="{5258096D-ADCA-4FBF-891A-51F33E5F3614}" type="parTrans" cxnId="{CC5B2A4B-0C48-4E01-AE10-6701064CB4E3}">
      <dgm:prSet/>
      <dgm:spPr/>
      <dgm:t>
        <a:bodyPr/>
        <a:lstStyle/>
        <a:p>
          <a:endParaRPr lang="en-DE"/>
        </a:p>
      </dgm:t>
    </dgm:pt>
    <dgm:pt modelId="{FEEEA38B-B221-4BE2-A2D7-7E034E66E11A}" type="sibTrans" cxnId="{CC5B2A4B-0C48-4E01-AE10-6701064CB4E3}">
      <dgm:prSet/>
      <dgm:spPr/>
      <dgm:t>
        <a:bodyPr/>
        <a:lstStyle/>
        <a:p>
          <a:endParaRPr lang="en-DE"/>
        </a:p>
      </dgm:t>
    </dgm:pt>
    <dgm:pt modelId="{739A7F88-F465-4632-9F09-3C44EA88CAFB}">
      <dgm:prSet/>
      <dgm:spPr/>
      <dgm:t>
        <a:bodyPr/>
        <a:lstStyle/>
        <a:p>
          <a:endParaRPr lang="en-DE" dirty="0"/>
        </a:p>
      </dgm:t>
    </dgm:pt>
    <dgm:pt modelId="{7E5A8AA7-E006-4BCC-9266-E3D377B7C73B}" type="sibTrans" cxnId="{AA5E9118-6027-4C79-BD88-15518C767922}">
      <dgm:prSet/>
      <dgm:spPr/>
      <dgm:t>
        <a:bodyPr/>
        <a:lstStyle/>
        <a:p>
          <a:endParaRPr lang="en-DE"/>
        </a:p>
      </dgm:t>
    </dgm:pt>
    <dgm:pt modelId="{A0AA33F8-2517-4941-BAAA-BBB581092D90}" type="parTrans" cxnId="{AA5E9118-6027-4C79-BD88-15518C767922}">
      <dgm:prSet/>
      <dgm:spPr/>
      <dgm:t>
        <a:bodyPr/>
        <a:lstStyle/>
        <a:p>
          <a:endParaRPr lang="en-DE"/>
        </a:p>
      </dgm:t>
    </dgm:pt>
    <dgm:pt modelId="{5C294D51-3A7D-43E2-9EB4-10A8D293CD57}">
      <dgm:prSet phldrT="[Text]"/>
      <dgm:spPr/>
      <dgm:t>
        <a:bodyPr/>
        <a:lstStyle/>
        <a:p>
          <a:r>
            <a:rPr lang="en-US" dirty="0"/>
            <a:t>Laddering</a:t>
          </a:r>
          <a:endParaRPr lang="en-DE" dirty="0"/>
        </a:p>
      </dgm:t>
    </dgm:pt>
    <dgm:pt modelId="{4A6FE4F6-378F-4BDA-9E40-02125ECDC50E}" type="sibTrans" cxnId="{B8E4473B-F7DA-4D5C-B83C-98C98BF030E8}">
      <dgm:prSet/>
      <dgm:spPr/>
      <dgm:t>
        <a:bodyPr/>
        <a:lstStyle/>
        <a:p>
          <a:endParaRPr lang="en-DE"/>
        </a:p>
      </dgm:t>
    </dgm:pt>
    <dgm:pt modelId="{599FDA79-AF1C-4AAE-87C6-B75540024621}" type="parTrans" cxnId="{B8E4473B-F7DA-4D5C-B83C-98C98BF030E8}">
      <dgm:prSet/>
      <dgm:spPr/>
      <dgm:t>
        <a:bodyPr/>
        <a:lstStyle/>
        <a:p>
          <a:endParaRPr lang="en-DE"/>
        </a:p>
      </dgm:t>
    </dgm:pt>
    <dgm:pt modelId="{850643CC-CE14-4549-BF40-38B039C606EF}">
      <dgm:prSet/>
      <dgm:spPr/>
      <dgm:t>
        <a:bodyPr/>
        <a:lstStyle/>
        <a:p>
          <a:endParaRPr lang="en-DE" dirty="0"/>
        </a:p>
      </dgm:t>
    </dgm:pt>
    <dgm:pt modelId="{7B4743FD-EBE3-4524-9B35-131BE39153DF}" type="sibTrans" cxnId="{FB34C2CA-64A9-4A3F-8B27-C3F40EDBEBA4}">
      <dgm:prSet/>
      <dgm:spPr/>
      <dgm:t>
        <a:bodyPr/>
        <a:lstStyle/>
        <a:p>
          <a:endParaRPr lang="en-DE"/>
        </a:p>
      </dgm:t>
    </dgm:pt>
    <dgm:pt modelId="{77CBAFCA-ECFE-487B-8296-85A08EE5EFE1}" type="parTrans" cxnId="{FB34C2CA-64A9-4A3F-8B27-C3F40EDBEBA4}">
      <dgm:prSet/>
      <dgm:spPr/>
      <dgm:t>
        <a:bodyPr/>
        <a:lstStyle/>
        <a:p>
          <a:endParaRPr lang="en-DE"/>
        </a:p>
      </dgm:t>
    </dgm:pt>
    <dgm:pt modelId="{F190E66C-0AAF-4FC3-BED5-1F4A8EAD50E7}">
      <dgm:prSet phldrT="[Text]" custT="1"/>
      <dgm:spPr/>
      <dgm:t>
        <a:bodyPr/>
        <a:lstStyle/>
        <a:p>
          <a:r>
            <a:rPr lang="en-US" sz="1800" b="1" dirty="0">
              <a:solidFill>
                <a:schemeClr val="tx1"/>
              </a:solidFill>
            </a:rPr>
            <a:t>Strategy</a:t>
          </a:r>
          <a:endParaRPr lang="en-DE" sz="1800" b="1" dirty="0">
            <a:solidFill>
              <a:schemeClr val="tx1"/>
            </a:solidFill>
          </a:endParaRPr>
        </a:p>
      </dgm:t>
    </dgm:pt>
    <dgm:pt modelId="{47BB5C3A-2D25-4C33-8F09-9EEE87A0C17F}" type="sibTrans" cxnId="{F0E5CAB0-7556-40F4-B45D-B7C4B047F040}">
      <dgm:prSet/>
      <dgm:spPr/>
      <dgm:t>
        <a:bodyPr/>
        <a:lstStyle/>
        <a:p>
          <a:endParaRPr lang="en-DE"/>
        </a:p>
      </dgm:t>
    </dgm:pt>
    <dgm:pt modelId="{9CAFFCBA-52AB-43A6-9372-0021F015BB75}" type="parTrans" cxnId="{F0E5CAB0-7556-40F4-B45D-B7C4B047F040}">
      <dgm:prSet/>
      <dgm:spPr/>
      <dgm:t>
        <a:bodyPr/>
        <a:lstStyle/>
        <a:p>
          <a:endParaRPr lang="en-DE"/>
        </a:p>
      </dgm:t>
    </dgm:pt>
    <dgm:pt modelId="{91916FCA-A4A1-4BDA-9AD0-A1623D05C985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Inflation Risk</a:t>
          </a:r>
          <a:endParaRPr lang="en-DE" dirty="0">
            <a:solidFill>
              <a:schemeClr val="tx1"/>
            </a:solidFill>
          </a:endParaRPr>
        </a:p>
      </dgm:t>
    </dgm:pt>
    <dgm:pt modelId="{0FA726FD-0E0A-47EB-877D-B07EDB66A59E}" type="parTrans" cxnId="{B8551B10-6794-4EE8-BD2B-746BE1FFF58C}">
      <dgm:prSet/>
      <dgm:spPr/>
      <dgm:t>
        <a:bodyPr/>
        <a:lstStyle/>
        <a:p>
          <a:endParaRPr lang="en-DE"/>
        </a:p>
      </dgm:t>
    </dgm:pt>
    <dgm:pt modelId="{9A080F59-0A85-465F-85B6-2A0F6066F440}" type="sibTrans" cxnId="{B8551B10-6794-4EE8-BD2B-746BE1FFF58C}">
      <dgm:prSet/>
      <dgm:spPr/>
      <dgm:t>
        <a:bodyPr/>
        <a:lstStyle/>
        <a:p>
          <a:endParaRPr lang="en-DE"/>
        </a:p>
      </dgm:t>
    </dgm:pt>
    <dgm:pt modelId="{335D2E9D-09EF-4761-AC25-70F8D4A086E1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Credit Risk</a:t>
          </a:r>
          <a:endParaRPr lang="en-DE" dirty="0">
            <a:solidFill>
              <a:schemeClr val="tx1"/>
            </a:solidFill>
          </a:endParaRPr>
        </a:p>
      </dgm:t>
    </dgm:pt>
    <dgm:pt modelId="{DF8DD97D-CD33-4CCB-BDA7-337D08CADB56}" type="parTrans" cxnId="{7A22A0D0-DC52-4A44-80CC-DF2CC65D3165}">
      <dgm:prSet/>
      <dgm:spPr/>
      <dgm:t>
        <a:bodyPr/>
        <a:lstStyle/>
        <a:p>
          <a:endParaRPr lang="en-DE"/>
        </a:p>
      </dgm:t>
    </dgm:pt>
    <dgm:pt modelId="{BC363AD4-BE18-4ABD-8AD4-59236E5D2DED}" type="sibTrans" cxnId="{7A22A0D0-DC52-4A44-80CC-DF2CC65D3165}">
      <dgm:prSet/>
      <dgm:spPr/>
      <dgm:t>
        <a:bodyPr/>
        <a:lstStyle/>
        <a:p>
          <a:endParaRPr lang="en-DE"/>
        </a:p>
      </dgm:t>
    </dgm:pt>
    <dgm:pt modelId="{0E38C556-99A5-4F3B-AFF2-1AD9C74BFAAA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Inflation Risk</a:t>
          </a:r>
          <a:endParaRPr lang="en-DE" dirty="0">
            <a:solidFill>
              <a:schemeClr val="tx1"/>
            </a:solidFill>
          </a:endParaRPr>
        </a:p>
      </dgm:t>
    </dgm:pt>
    <dgm:pt modelId="{A6A778A4-5849-4AEC-98D8-A9942A2FE108}" type="parTrans" cxnId="{9019AF53-F3DB-4855-9689-7667C60E7CA9}">
      <dgm:prSet/>
      <dgm:spPr/>
      <dgm:t>
        <a:bodyPr/>
        <a:lstStyle/>
        <a:p>
          <a:endParaRPr lang="en-DE"/>
        </a:p>
      </dgm:t>
    </dgm:pt>
    <dgm:pt modelId="{9DD2BC07-7381-44BC-801B-F773095DE52F}" type="sibTrans" cxnId="{9019AF53-F3DB-4855-9689-7667C60E7CA9}">
      <dgm:prSet/>
      <dgm:spPr/>
      <dgm:t>
        <a:bodyPr/>
        <a:lstStyle/>
        <a:p>
          <a:endParaRPr lang="en-DE"/>
        </a:p>
      </dgm:t>
    </dgm:pt>
    <dgm:pt modelId="{F819DB8B-4C33-4DD4-B4C0-03EE1572382E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Geopolitical Risk</a:t>
          </a:r>
          <a:endParaRPr lang="en-DE" dirty="0">
            <a:solidFill>
              <a:schemeClr val="tx1"/>
            </a:solidFill>
          </a:endParaRPr>
        </a:p>
      </dgm:t>
    </dgm:pt>
    <dgm:pt modelId="{5512D9A2-B40A-498D-AD57-9AC26C1A1F58}" type="parTrans" cxnId="{01C6E972-83ED-4140-9252-81D75D06A30F}">
      <dgm:prSet/>
      <dgm:spPr/>
      <dgm:t>
        <a:bodyPr/>
        <a:lstStyle/>
        <a:p>
          <a:endParaRPr lang="en-DE"/>
        </a:p>
      </dgm:t>
    </dgm:pt>
    <dgm:pt modelId="{1C17C09F-DB40-4040-9329-44AAF4879AC9}" type="sibTrans" cxnId="{01C6E972-83ED-4140-9252-81D75D06A30F}">
      <dgm:prSet/>
      <dgm:spPr/>
      <dgm:t>
        <a:bodyPr/>
        <a:lstStyle/>
        <a:p>
          <a:endParaRPr lang="en-DE"/>
        </a:p>
      </dgm:t>
    </dgm:pt>
    <dgm:pt modelId="{42CD4D12-F41E-4B13-944A-D70045077686}">
      <dgm:prSet phldrT="[Text]"/>
      <dgm:spPr/>
      <dgm:t>
        <a:bodyPr/>
        <a:lstStyle/>
        <a:p>
          <a:r>
            <a:rPr lang="en-US" dirty="0"/>
            <a:t>Global Diversification</a:t>
          </a:r>
          <a:endParaRPr lang="en-DE" dirty="0"/>
        </a:p>
      </dgm:t>
    </dgm:pt>
    <dgm:pt modelId="{10ACE936-0E34-4C6D-BB84-433136472175}" type="parTrans" cxnId="{1F70F635-67A0-4DA3-B9FA-12E35E738FEA}">
      <dgm:prSet/>
      <dgm:spPr/>
      <dgm:t>
        <a:bodyPr/>
        <a:lstStyle/>
        <a:p>
          <a:endParaRPr lang="en-DE"/>
        </a:p>
      </dgm:t>
    </dgm:pt>
    <dgm:pt modelId="{BCACC733-C1F3-41D5-B49A-A3FE26BA3436}" type="sibTrans" cxnId="{1F70F635-67A0-4DA3-B9FA-12E35E738FEA}">
      <dgm:prSet/>
      <dgm:spPr/>
      <dgm:t>
        <a:bodyPr/>
        <a:lstStyle/>
        <a:p>
          <a:endParaRPr lang="en-DE"/>
        </a:p>
      </dgm:t>
    </dgm:pt>
    <dgm:pt modelId="{5D3AFF7E-BDCB-4044-BF56-BC8B0F179447}">
      <dgm:prSet phldrT="[Text]"/>
      <dgm:spPr/>
      <dgm:t>
        <a:bodyPr/>
        <a:lstStyle/>
        <a:p>
          <a:r>
            <a:rPr lang="en-US" dirty="0"/>
            <a:t>CDS/Yield Arbitrage</a:t>
          </a:r>
          <a:endParaRPr lang="en-DE" dirty="0"/>
        </a:p>
      </dgm:t>
    </dgm:pt>
    <dgm:pt modelId="{0C3D4CEB-EE63-4328-9586-4D1FC4DAA40B}" type="parTrans" cxnId="{8F77FF76-3FB3-4FAE-B5A1-0D180016E4E4}">
      <dgm:prSet/>
      <dgm:spPr/>
      <dgm:t>
        <a:bodyPr/>
        <a:lstStyle/>
        <a:p>
          <a:endParaRPr lang="en-DE"/>
        </a:p>
      </dgm:t>
    </dgm:pt>
    <dgm:pt modelId="{C2A5C364-FB86-4272-9C4C-C198EA8DB3EA}" type="sibTrans" cxnId="{8F77FF76-3FB3-4FAE-B5A1-0D180016E4E4}">
      <dgm:prSet/>
      <dgm:spPr/>
      <dgm:t>
        <a:bodyPr/>
        <a:lstStyle/>
        <a:p>
          <a:endParaRPr lang="en-DE"/>
        </a:p>
      </dgm:t>
    </dgm:pt>
    <dgm:pt modelId="{24E1DAE3-9341-468B-BDBE-55C07251F885}" type="pres">
      <dgm:prSet presAssocID="{9A08B926-23B5-4854-9E01-3202EB53AD61}" presName="linearFlow" presStyleCnt="0">
        <dgm:presLayoutVars>
          <dgm:dir/>
          <dgm:animLvl val="lvl"/>
          <dgm:resizeHandles val="exact"/>
        </dgm:presLayoutVars>
      </dgm:prSet>
      <dgm:spPr/>
    </dgm:pt>
    <dgm:pt modelId="{F6FC418A-5E64-4399-9A39-E85DD84B91C4}" type="pres">
      <dgm:prSet presAssocID="{CAAF98F5-3809-419F-A05A-26BEC4005BF0}" presName="composite" presStyleCnt="0"/>
      <dgm:spPr/>
    </dgm:pt>
    <dgm:pt modelId="{C380C19C-A303-4E96-98E5-EFBB20B84B0A}" type="pres">
      <dgm:prSet presAssocID="{CAAF98F5-3809-419F-A05A-26BEC4005BF0}" presName="parentText" presStyleLbl="alignNode1" presStyleIdx="0" presStyleCnt="3" custScaleX="147066">
        <dgm:presLayoutVars>
          <dgm:chMax val="1"/>
          <dgm:bulletEnabled val="1"/>
        </dgm:presLayoutVars>
      </dgm:prSet>
      <dgm:spPr/>
    </dgm:pt>
    <dgm:pt modelId="{32C76C0D-3C03-42FB-B16E-FDC8CBD3BA20}" type="pres">
      <dgm:prSet presAssocID="{CAAF98F5-3809-419F-A05A-26BEC4005BF0}" presName="descendantText" presStyleLbl="alignAcc1" presStyleIdx="0" presStyleCnt="3" custScaleX="82707" custLinFactNeighborX="124">
        <dgm:presLayoutVars>
          <dgm:bulletEnabled val="1"/>
        </dgm:presLayoutVars>
      </dgm:prSet>
      <dgm:spPr/>
    </dgm:pt>
    <dgm:pt modelId="{B84DFD85-8B18-46C7-B408-F8EB0A6A2A4D}" type="pres">
      <dgm:prSet presAssocID="{32C7FFC1-1D57-4838-9CA8-582071E8F6F4}" presName="sp" presStyleCnt="0"/>
      <dgm:spPr/>
    </dgm:pt>
    <dgm:pt modelId="{D74D04BE-7211-42E1-835C-69F8AF4B2783}" type="pres">
      <dgm:prSet presAssocID="{F190E66C-0AAF-4FC3-BED5-1F4A8EAD50E7}" presName="composite" presStyleCnt="0"/>
      <dgm:spPr/>
    </dgm:pt>
    <dgm:pt modelId="{FACEC6FE-A575-4F6D-A9B0-B4C898B8D113}" type="pres">
      <dgm:prSet presAssocID="{F190E66C-0AAF-4FC3-BED5-1F4A8EAD50E7}" presName="parentText" presStyleLbl="alignNode1" presStyleIdx="1" presStyleCnt="3" custScaleX="147066">
        <dgm:presLayoutVars>
          <dgm:chMax val="1"/>
          <dgm:bulletEnabled val="1"/>
        </dgm:presLayoutVars>
      </dgm:prSet>
      <dgm:spPr/>
    </dgm:pt>
    <dgm:pt modelId="{0224CB59-D100-4224-9FF9-4FF4B1B80BAF}" type="pres">
      <dgm:prSet presAssocID="{F190E66C-0AAF-4FC3-BED5-1F4A8EAD50E7}" presName="descendantText" presStyleLbl="alignAcc1" presStyleIdx="1" presStyleCnt="3" custScaleX="76508" custLinFactNeighborX="3593" custLinFactNeighborY="1980">
        <dgm:presLayoutVars>
          <dgm:bulletEnabled val="1"/>
        </dgm:presLayoutVars>
      </dgm:prSet>
      <dgm:spPr/>
    </dgm:pt>
    <dgm:pt modelId="{1BD6512E-977F-408F-9D22-F3823AD8DE23}" type="pres">
      <dgm:prSet presAssocID="{47BB5C3A-2D25-4C33-8F09-9EEE87A0C17F}" presName="sp" presStyleCnt="0"/>
      <dgm:spPr/>
    </dgm:pt>
    <dgm:pt modelId="{83E9875C-4742-4E1F-99CE-0B0E6BB26F5A}" type="pres">
      <dgm:prSet presAssocID="{E3F9FDF3-91AA-44C6-9666-E30A690689BA}" presName="composite" presStyleCnt="0"/>
      <dgm:spPr/>
    </dgm:pt>
    <dgm:pt modelId="{157A579E-AD35-4C28-8DA2-984240832832}" type="pres">
      <dgm:prSet presAssocID="{E3F9FDF3-91AA-44C6-9666-E30A690689BA}" presName="parentText" presStyleLbl="alignNode1" presStyleIdx="2" presStyleCnt="3" custScaleX="147066">
        <dgm:presLayoutVars>
          <dgm:chMax val="1"/>
          <dgm:bulletEnabled val="1"/>
        </dgm:presLayoutVars>
      </dgm:prSet>
      <dgm:spPr/>
    </dgm:pt>
    <dgm:pt modelId="{AB3B0D26-D957-4327-A2D6-0990F8DA5EE6}" type="pres">
      <dgm:prSet presAssocID="{E3F9FDF3-91AA-44C6-9666-E30A690689BA}" presName="descendantText" presStyleLbl="alignAcc1" presStyleIdx="2" presStyleCnt="3" custScaleX="82707">
        <dgm:presLayoutVars>
          <dgm:bulletEnabled val="1"/>
        </dgm:presLayoutVars>
      </dgm:prSet>
      <dgm:spPr/>
    </dgm:pt>
  </dgm:ptLst>
  <dgm:cxnLst>
    <dgm:cxn modelId="{AFEACF0B-96C3-41CC-9BCC-8E787742FD40}" type="presOf" srcId="{739A7F88-F465-4632-9F09-3C44EA88CAFB}" destId="{0224CB59-D100-4224-9FF9-4FF4B1B80BAF}" srcOrd="0" destOrd="0" presId="urn:microsoft.com/office/officeart/2005/8/layout/chevron2"/>
    <dgm:cxn modelId="{B8551B10-6794-4EE8-BD2B-746BE1FFF58C}" srcId="{E3F9FDF3-91AA-44C6-9666-E30A690689BA}" destId="{91916FCA-A4A1-4BDA-9AD0-A1623D05C985}" srcOrd="1" destOrd="0" parTransId="{0FA726FD-0E0A-47EB-877D-B07EDB66A59E}" sibTransId="{9A080F59-0A85-465F-85B6-2A0F6066F440}"/>
    <dgm:cxn modelId="{AA5E9118-6027-4C79-BD88-15518C767922}" srcId="{F190E66C-0AAF-4FC3-BED5-1F4A8EAD50E7}" destId="{739A7F88-F465-4632-9F09-3C44EA88CAFB}" srcOrd="0" destOrd="0" parTransId="{A0AA33F8-2517-4941-BAAA-BBB581092D90}" sibTransId="{7E5A8AA7-E006-4BCC-9266-E3D377B7C73B}"/>
    <dgm:cxn modelId="{A00E051B-F6C3-4DAC-B7E1-6B5C680B8D2D}" type="presOf" srcId="{F819DB8B-4C33-4DD4-B4C0-03EE1572382E}" destId="{AB3B0D26-D957-4327-A2D6-0990F8DA5EE6}" srcOrd="0" destOrd="4" presId="urn:microsoft.com/office/officeart/2005/8/layout/chevron2"/>
    <dgm:cxn modelId="{16268F29-73C5-46BD-BEAE-916E198B4BCB}" type="presOf" srcId="{5C294D51-3A7D-43E2-9EB4-10A8D293CD57}" destId="{0224CB59-D100-4224-9FF9-4FF4B1B80BAF}" srcOrd="0" destOrd="1" presId="urn:microsoft.com/office/officeart/2005/8/layout/chevron2"/>
    <dgm:cxn modelId="{AA3B482C-DAE5-401F-A2FD-95219BB3012B}" type="presOf" srcId="{CAAF98F5-3809-419F-A05A-26BEC4005BF0}" destId="{C380C19C-A303-4E96-98E5-EFBB20B84B0A}" srcOrd="0" destOrd="0" presId="urn:microsoft.com/office/officeart/2005/8/layout/chevron2"/>
    <dgm:cxn modelId="{1F70F635-67A0-4DA3-B9FA-12E35E738FEA}" srcId="{F190E66C-0AAF-4FC3-BED5-1F4A8EAD50E7}" destId="{42CD4D12-F41E-4B13-944A-D70045077686}" srcOrd="2" destOrd="0" parTransId="{10ACE936-0E34-4C6D-BB84-433136472175}" sibTransId="{BCACC733-C1F3-41D5-B49A-A3FE26BA3436}"/>
    <dgm:cxn modelId="{B8E4473B-F7DA-4D5C-B83C-98C98BF030E8}" srcId="{F190E66C-0AAF-4FC3-BED5-1F4A8EAD50E7}" destId="{5C294D51-3A7D-43E2-9EB4-10A8D293CD57}" srcOrd="1" destOrd="0" parTransId="{599FDA79-AF1C-4AAE-87C6-B75540024621}" sibTransId="{4A6FE4F6-378F-4BDA-9E40-02125ECDC50E}"/>
    <dgm:cxn modelId="{CC5B2A4B-0C48-4E01-AE10-6701064CB4E3}" srcId="{E3F9FDF3-91AA-44C6-9666-E30A690689BA}" destId="{F58EA2AF-1AC4-4B31-B1C9-C0E52C46C551}" srcOrd="0" destOrd="0" parTransId="{5258096D-ADCA-4FBF-891A-51F33E5F3614}" sibTransId="{FEEEA38B-B221-4BE2-A2D7-7E034E66E11A}"/>
    <dgm:cxn modelId="{84019870-D715-4A26-9699-A75BBEB1C60F}" type="presOf" srcId="{4320F8B3-015E-4C29-9B56-47B96134FC34}" destId="{32C76C0D-3C03-42FB-B16E-FDC8CBD3BA20}" srcOrd="0" destOrd="0" presId="urn:microsoft.com/office/officeart/2005/8/layout/chevron2"/>
    <dgm:cxn modelId="{01C6E972-83ED-4140-9252-81D75D06A30F}" srcId="{E3F9FDF3-91AA-44C6-9666-E30A690689BA}" destId="{F819DB8B-4C33-4DD4-B4C0-03EE1572382E}" srcOrd="4" destOrd="0" parTransId="{5512D9A2-B40A-498D-AD57-9AC26C1A1F58}" sibTransId="{1C17C09F-DB40-4040-9329-44AAF4879AC9}"/>
    <dgm:cxn modelId="{D5718D73-C483-432D-AFD2-FE69D7AE657D}" type="presOf" srcId="{5D3AFF7E-BDCB-4044-BF56-BC8B0F179447}" destId="{0224CB59-D100-4224-9FF9-4FF4B1B80BAF}" srcOrd="0" destOrd="3" presId="urn:microsoft.com/office/officeart/2005/8/layout/chevron2"/>
    <dgm:cxn modelId="{9019AF53-F3DB-4855-9689-7667C60E7CA9}" srcId="{E3F9FDF3-91AA-44C6-9666-E30A690689BA}" destId="{0E38C556-99A5-4F3B-AFF2-1AD9C74BFAAA}" srcOrd="3" destOrd="0" parTransId="{A6A778A4-5849-4AEC-98D8-A9942A2FE108}" sibTransId="{9DD2BC07-7381-44BC-801B-F773095DE52F}"/>
    <dgm:cxn modelId="{2ADF5654-BDCE-4168-83F9-3587E6A8CF14}" srcId="{9A08B926-23B5-4854-9E01-3202EB53AD61}" destId="{E3F9FDF3-91AA-44C6-9666-E30A690689BA}" srcOrd="2" destOrd="0" parTransId="{1413942C-3918-4F33-9F03-9F36A7F4F180}" sibTransId="{2DE30831-D896-491D-8DB1-00F48EC8E46F}"/>
    <dgm:cxn modelId="{8F77FF76-3FB3-4FAE-B5A1-0D180016E4E4}" srcId="{F190E66C-0AAF-4FC3-BED5-1F4A8EAD50E7}" destId="{5D3AFF7E-BDCB-4044-BF56-BC8B0F179447}" srcOrd="3" destOrd="0" parTransId="{0C3D4CEB-EE63-4328-9586-4D1FC4DAA40B}" sibTransId="{C2A5C364-FB86-4272-9C4C-C198EA8DB3EA}"/>
    <dgm:cxn modelId="{6CBA5878-7DDE-4950-BC34-A1B226006A4F}" type="presOf" srcId="{E3F9FDF3-91AA-44C6-9666-E30A690689BA}" destId="{157A579E-AD35-4C28-8DA2-984240832832}" srcOrd="0" destOrd="0" presId="urn:microsoft.com/office/officeart/2005/8/layout/chevron2"/>
    <dgm:cxn modelId="{5AD03C5A-3489-4702-8B87-603C98592980}" type="presOf" srcId="{F190E66C-0AAF-4FC3-BED5-1F4A8EAD50E7}" destId="{FACEC6FE-A575-4F6D-A9B0-B4C898B8D113}" srcOrd="0" destOrd="0" presId="urn:microsoft.com/office/officeart/2005/8/layout/chevron2"/>
    <dgm:cxn modelId="{2185618F-AED3-4608-A294-847054C8ABC5}" type="presOf" srcId="{850643CC-CE14-4549-BF40-38B039C606EF}" destId="{0224CB59-D100-4224-9FF9-4FF4B1B80BAF}" srcOrd="0" destOrd="4" presId="urn:microsoft.com/office/officeart/2005/8/layout/chevron2"/>
    <dgm:cxn modelId="{3A69CAA1-2BC3-4006-9BE3-CBC6FE921D97}" srcId="{9A08B926-23B5-4854-9E01-3202EB53AD61}" destId="{CAAF98F5-3809-419F-A05A-26BEC4005BF0}" srcOrd="0" destOrd="0" parTransId="{5E73A54F-83D2-4EB9-9535-EB1551C03998}" sibTransId="{32C7FFC1-1D57-4838-9CA8-582071E8F6F4}"/>
    <dgm:cxn modelId="{1D590DAE-8923-4C60-A494-0ADED097BB24}" srcId="{CAAF98F5-3809-419F-A05A-26BEC4005BF0}" destId="{89EF4214-E4E2-45E1-AE95-58D3F4C487ED}" srcOrd="1" destOrd="0" parTransId="{840E27CB-52EA-426D-98F4-E1DAC8BB63D5}" sibTransId="{D8869F20-17DA-4242-BF84-3C711D839C3C}"/>
    <dgm:cxn modelId="{F0E5CAB0-7556-40F4-B45D-B7C4B047F040}" srcId="{9A08B926-23B5-4854-9E01-3202EB53AD61}" destId="{F190E66C-0AAF-4FC3-BED5-1F4A8EAD50E7}" srcOrd="1" destOrd="0" parTransId="{9CAFFCBA-52AB-43A6-9372-0021F015BB75}" sibTransId="{47BB5C3A-2D25-4C33-8F09-9EEE87A0C17F}"/>
    <dgm:cxn modelId="{EEC0FCB3-68FC-4486-8555-EAEA30FCB656}" type="presOf" srcId="{42CD4D12-F41E-4B13-944A-D70045077686}" destId="{0224CB59-D100-4224-9FF9-4FF4B1B80BAF}" srcOrd="0" destOrd="2" presId="urn:microsoft.com/office/officeart/2005/8/layout/chevron2"/>
    <dgm:cxn modelId="{B651CFBC-D8CA-4319-993E-51225C1CECCA}" type="presOf" srcId="{335D2E9D-09EF-4761-AC25-70F8D4A086E1}" destId="{AB3B0D26-D957-4327-A2D6-0990F8DA5EE6}" srcOrd="0" destOrd="2" presId="urn:microsoft.com/office/officeart/2005/8/layout/chevron2"/>
    <dgm:cxn modelId="{FB34C2CA-64A9-4A3F-8B27-C3F40EDBEBA4}" srcId="{F190E66C-0AAF-4FC3-BED5-1F4A8EAD50E7}" destId="{850643CC-CE14-4549-BF40-38B039C606EF}" srcOrd="4" destOrd="0" parTransId="{77CBAFCA-ECFE-487B-8296-85A08EE5EFE1}" sibTransId="{7B4743FD-EBE3-4524-9B35-131BE39153DF}"/>
    <dgm:cxn modelId="{70867ED0-BDCA-4A82-884E-CD73C01AE607}" srcId="{CAAF98F5-3809-419F-A05A-26BEC4005BF0}" destId="{4320F8B3-015E-4C29-9B56-47B96134FC34}" srcOrd="0" destOrd="0" parTransId="{C9E42910-F82C-4AD4-AB3E-94E5D7912512}" sibTransId="{847648B0-18C4-40F2-AE19-5358A3134439}"/>
    <dgm:cxn modelId="{7A22A0D0-DC52-4A44-80CC-DF2CC65D3165}" srcId="{E3F9FDF3-91AA-44C6-9666-E30A690689BA}" destId="{335D2E9D-09EF-4761-AC25-70F8D4A086E1}" srcOrd="2" destOrd="0" parTransId="{DF8DD97D-CD33-4CCB-BDA7-337D08CADB56}" sibTransId="{BC363AD4-BE18-4ABD-8AD4-59236E5D2DED}"/>
    <dgm:cxn modelId="{0D0924D2-0A0E-4EE5-939B-8D64298AF17B}" type="presOf" srcId="{9A08B926-23B5-4854-9E01-3202EB53AD61}" destId="{24E1DAE3-9341-468B-BDBE-55C07251F885}" srcOrd="0" destOrd="0" presId="urn:microsoft.com/office/officeart/2005/8/layout/chevron2"/>
    <dgm:cxn modelId="{A803CAEC-2945-49D1-B29E-51727C207B67}" type="presOf" srcId="{91916FCA-A4A1-4BDA-9AD0-A1623D05C985}" destId="{AB3B0D26-D957-4327-A2D6-0990F8DA5EE6}" srcOrd="0" destOrd="1" presId="urn:microsoft.com/office/officeart/2005/8/layout/chevron2"/>
    <dgm:cxn modelId="{EF5E78EE-1827-4B7D-8776-D183CF21DD08}" type="presOf" srcId="{0E38C556-99A5-4F3B-AFF2-1AD9C74BFAAA}" destId="{AB3B0D26-D957-4327-A2D6-0990F8DA5EE6}" srcOrd="0" destOrd="3" presId="urn:microsoft.com/office/officeart/2005/8/layout/chevron2"/>
    <dgm:cxn modelId="{9E2268F0-AD75-4EAA-B32D-61EC2FF14AAE}" type="presOf" srcId="{89EF4214-E4E2-45E1-AE95-58D3F4C487ED}" destId="{32C76C0D-3C03-42FB-B16E-FDC8CBD3BA20}" srcOrd="0" destOrd="1" presId="urn:microsoft.com/office/officeart/2005/8/layout/chevron2"/>
    <dgm:cxn modelId="{3727BAF2-0AF1-444A-BD19-CDFE90DB8CB6}" type="presOf" srcId="{F58EA2AF-1AC4-4B31-B1C9-C0E52C46C551}" destId="{AB3B0D26-D957-4327-A2D6-0990F8DA5EE6}" srcOrd="0" destOrd="0" presId="urn:microsoft.com/office/officeart/2005/8/layout/chevron2"/>
    <dgm:cxn modelId="{9738A02D-7027-40D0-8552-23B7DD3EE82F}" type="presParOf" srcId="{24E1DAE3-9341-468B-BDBE-55C07251F885}" destId="{F6FC418A-5E64-4399-9A39-E85DD84B91C4}" srcOrd="0" destOrd="0" presId="urn:microsoft.com/office/officeart/2005/8/layout/chevron2"/>
    <dgm:cxn modelId="{D4B69CCB-18C1-43EC-80BD-34F227494CE7}" type="presParOf" srcId="{F6FC418A-5E64-4399-9A39-E85DD84B91C4}" destId="{C380C19C-A303-4E96-98E5-EFBB20B84B0A}" srcOrd="0" destOrd="0" presId="urn:microsoft.com/office/officeart/2005/8/layout/chevron2"/>
    <dgm:cxn modelId="{D9B17BAE-0392-4855-8797-F86A1B183255}" type="presParOf" srcId="{F6FC418A-5E64-4399-9A39-E85DD84B91C4}" destId="{32C76C0D-3C03-42FB-B16E-FDC8CBD3BA20}" srcOrd="1" destOrd="0" presId="urn:microsoft.com/office/officeart/2005/8/layout/chevron2"/>
    <dgm:cxn modelId="{ADF19FC0-60C8-4926-A695-B84FA93FA5D5}" type="presParOf" srcId="{24E1DAE3-9341-468B-BDBE-55C07251F885}" destId="{B84DFD85-8B18-46C7-B408-F8EB0A6A2A4D}" srcOrd="1" destOrd="0" presId="urn:microsoft.com/office/officeart/2005/8/layout/chevron2"/>
    <dgm:cxn modelId="{90F52726-98D1-482C-ACE3-3D0290CD343F}" type="presParOf" srcId="{24E1DAE3-9341-468B-BDBE-55C07251F885}" destId="{D74D04BE-7211-42E1-835C-69F8AF4B2783}" srcOrd="2" destOrd="0" presId="urn:microsoft.com/office/officeart/2005/8/layout/chevron2"/>
    <dgm:cxn modelId="{B7199ED4-436C-4577-918A-2B551A16D212}" type="presParOf" srcId="{D74D04BE-7211-42E1-835C-69F8AF4B2783}" destId="{FACEC6FE-A575-4F6D-A9B0-B4C898B8D113}" srcOrd="0" destOrd="0" presId="urn:microsoft.com/office/officeart/2005/8/layout/chevron2"/>
    <dgm:cxn modelId="{AE219AC5-D741-4B15-959A-F5D0D01AF304}" type="presParOf" srcId="{D74D04BE-7211-42E1-835C-69F8AF4B2783}" destId="{0224CB59-D100-4224-9FF9-4FF4B1B80BAF}" srcOrd="1" destOrd="0" presId="urn:microsoft.com/office/officeart/2005/8/layout/chevron2"/>
    <dgm:cxn modelId="{D2441F95-20AB-4937-AF50-EC84CD471E60}" type="presParOf" srcId="{24E1DAE3-9341-468B-BDBE-55C07251F885}" destId="{1BD6512E-977F-408F-9D22-F3823AD8DE23}" srcOrd="3" destOrd="0" presId="urn:microsoft.com/office/officeart/2005/8/layout/chevron2"/>
    <dgm:cxn modelId="{A98FDD3B-052D-4A80-A18D-DAD29704A95C}" type="presParOf" srcId="{24E1DAE3-9341-468B-BDBE-55C07251F885}" destId="{83E9875C-4742-4E1F-99CE-0B0E6BB26F5A}" srcOrd="4" destOrd="0" presId="urn:microsoft.com/office/officeart/2005/8/layout/chevron2"/>
    <dgm:cxn modelId="{975158A3-F111-4DB8-8C35-08F786CC4FA9}" type="presParOf" srcId="{83E9875C-4742-4E1F-99CE-0B0E6BB26F5A}" destId="{157A579E-AD35-4C28-8DA2-984240832832}" srcOrd="0" destOrd="0" presId="urn:microsoft.com/office/officeart/2005/8/layout/chevron2"/>
    <dgm:cxn modelId="{ABE00CC2-1C0C-4194-B4A8-A6711B3FD0CE}" type="presParOf" srcId="{83E9875C-4742-4E1F-99CE-0B0E6BB26F5A}" destId="{AB3B0D26-D957-4327-A2D6-0990F8DA5EE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80C19C-A303-4E96-98E5-EFBB20B84B0A}">
      <dsp:nvSpPr>
        <dsp:cNvPr id="0" name=""/>
        <dsp:cNvSpPr/>
      </dsp:nvSpPr>
      <dsp:spPr>
        <a:xfrm rot="5400000">
          <a:off x="578793" y="-24982"/>
          <a:ext cx="1787409" cy="18400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Portfolio Construction</a:t>
          </a:r>
          <a:endParaRPr lang="en-DE" sz="1800" b="1" kern="1200" dirty="0">
            <a:solidFill>
              <a:schemeClr val="tx1"/>
            </a:solidFill>
          </a:endParaRPr>
        </a:p>
      </dsp:txBody>
      <dsp:txXfrm rot="-5400000">
        <a:off x="552463" y="1348"/>
        <a:ext cx="1840070" cy="1787409"/>
      </dsp:txXfrm>
    </dsp:sp>
    <dsp:sp modelId="{32C76C0D-3C03-42FB-B16E-FDC8CBD3BA20}">
      <dsp:nvSpPr>
        <dsp:cNvPr id="0" name=""/>
        <dsp:cNvSpPr/>
      </dsp:nvSpPr>
      <dsp:spPr>
        <a:xfrm rot="5400000">
          <a:off x="6012371" y="-3126381"/>
          <a:ext cx="1161816" cy="741727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solidFill>
                <a:schemeClr val="tx1"/>
              </a:solidFill>
            </a:rPr>
            <a:t>Global Market Outlook</a:t>
          </a:r>
          <a:endParaRPr lang="en-DE" sz="1300" kern="1200" dirty="0">
            <a:solidFill>
              <a:schemeClr val="tx1"/>
            </a:solidFill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solidFill>
                <a:schemeClr val="tx1"/>
              </a:solidFill>
            </a:rPr>
            <a:t>Portfolio Distribution</a:t>
          </a:r>
          <a:endParaRPr lang="en-DE" sz="1300" kern="1200" dirty="0">
            <a:solidFill>
              <a:schemeClr val="tx1"/>
            </a:solidFill>
          </a:endParaRPr>
        </a:p>
      </dsp:txBody>
      <dsp:txXfrm rot="-5400000">
        <a:off x="2884642" y="58063"/>
        <a:ext cx="7360560" cy="1048386"/>
      </dsp:txXfrm>
    </dsp:sp>
    <dsp:sp modelId="{FACEC6FE-A575-4F6D-A9B0-B4C898B8D113}">
      <dsp:nvSpPr>
        <dsp:cNvPr id="0" name=""/>
        <dsp:cNvSpPr/>
      </dsp:nvSpPr>
      <dsp:spPr>
        <a:xfrm rot="5400000">
          <a:off x="578793" y="1570179"/>
          <a:ext cx="1787409" cy="18400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Strategy</a:t>
          </a:r>
          <a:endParaRPr lang="en-DE" sz="1800" b="1" kern="1200" dirty="0">
            <a:solidFill>
              <a:schemeClr val="tx1"/>
            </a:solidFill>
          </a:endParaRPr>
        </a:p>
      </dsp:txBody>
      <dsp:txXfrm rot="-5400000">
        <a:off x="552463" y="1596509"/>
        <a:ext cx="1840070" cy="1787409"/>
      </dsp:txXfrm>
    </dsp:sp>
    <dsp:sp modelId="{0224CB59-D100-4224-9FF9-4FF4B1B80BAF}">
      <dsp:nvSpPr>
        <dsp:cNvPr id="0" name=""/>
        <dsp:cNvSpPr/>
      </dsp:nvSpPr>
      <dsp:spPr>
        <a:xfrm rot="5400000">
          <a:off x="6009807" y="-1468929"/>
          <a:ext cx="1161816" cy="73387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DE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Laddering</a:t>
          </a:r>
          <a:endParaRPr lang="en-DE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Global Diversification</a:t>
          </a:r>
          <a:endParaRPr lang="en-DE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CDS/Yield Arbitrage</a:t>
          </a:r>
          <a:endParaRPr lang="en-DE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DE" sz="1300" kern="1200" dirty="0"/>
        </a:p>
      </dsp:txBody>
      <dsp:txXfrm rot="-5400000">
        <a:off x="2921364" y="1676229"/>
        <a:ext cx="7281988" cy="1048386"/>
      </dsp:txXfrm>
    </dsp:sp>
    <dsp:sp modelId="{157A579E-AD35-4C28-8DA2-984240832832}">
      <dsp:nvSpPr>
        <dsp:cNvPr id="0" name=""/>
        <dsp:cNvSpPr/>
      </dsp:nvSpPr>
      <dsp:spPr>
        <a:xfrm rot="5400000">
          <a:off x="578793" y="3165340"/>
          <a:ext cx="1787409" cy="18400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Risk Considerations</a:t>
          </a:r>
          <a:endParaRPr lang="en-DE" sz="1800" b="1" kern="1200" dirty="0">
            <a:solidFill>
              <a:schemeClr val="tx1"/>
            </a:solidFill>
          </a:endParaRPr>
        </a:p>
      </dsp:txBody>
      <dsp:txXfrm rot="-5400000">
        <a:off x="552463" y="3191670"/>
        <a:ext cx="1840070" cy="1787409"/>
      </dsp:txXfrm>
    </dsp:sp>
    <dsp:sp modelId="{AB3B0D26-D957-4327-A2D6-0990F8DA5EE6}">
      <dsp:nvSpPr>
        <dsp:cNvPr id="0" name=""/>
        <dsp:cNvSpPr/>
      </dsp:nvSpPr>
      <dsp:spPr>
        <a:xfrm rot="5400000">
          <a:off x="6001251" y="63941"/>
          <a:ext cx="1161816" cy="741727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solidFill>
                <a:schemeClr val="tx1"/>
              </a:solidFill>
            </a:rPr>
            <a:t>Interest Rate Risk</a:t>
          </a:r>
          <a:endParaRPr lang="en-DE" sz="1300" kern="1200" dirty="0">
            <a:solidFill>
              <a:schemeClr val="tx1"/>
            </a:solidFill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solidFill>
                <a:schemeClr val="tx1"/>
              </a:solidFill>
            </a:rPr>
            <a:t>Inflation Risk</a:t>
          </a:r>
          <a:endParaRPr lang="en-DE" sz="1300" kern="1200" dirty="0">
            <a:solidFill>
              <a:schemeClr val="tx1"/>
            </a:solidFill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solidFill>
                <a:schemeClr val="tx1"/>
              </a:solidFill>
            </a:rPr>
            <a:t>Credit Risk</a:t>
          </a:r>
          <a:endParaRPr lang="en-DE" sz="1300" kern="1200" dirty="0">
            <a:solidFill>
              <a:schemeClr val="tx1"/>
            </a:solidFill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solidFill>
                <a:schemeClr val="tx1"/>
              </a:solidFill>
            </a:rPr>
            <a:t>Inflation Risk</a:t>
          </a:r>
          <a:endParaRPr lang="en-DE" sz="1300" kern="1200" dirty="0">
            <a:solidFill>
              <a:schemeClr val="tx1"/>
            </a:solidFill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solidFill>
                <a:schemeClr val="tx1"/>
              </a:solidFill>
            </a:rPr>
            <a:t>Geopolitical Risk</a:t>
          </a:r>
          <a:endParaRPr lang="en-DE" sz="1300" kern="1200" dirty="0">
            <a:solidFill>
              <a:schemeClr val="tx1"/>
            </a:solidFill>
          </a:endParaRPr>
        </a:p>
      </dsp:txBody>
      <dsp:txXfrm rot="-5400000">
        <a:off x="2873522" y="3248386"/>
        <a:ext cx="7360560" cy="10483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1/17/2024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7T00:44:59.5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24575,'43'577'-57,"-30"-458"-114,248 2010-3879,-198-1708 3763,20 149 130,-73-491 90,46 573 3572,-56 1-2200,-2-271-1326,2 2169 21,0-2549 0,0 1 0,0 0 0,0-1 0,0 1 0,0-1 0,0 1 0,1-1 0,0 1 0,-1-1 0,1 1 0,0-1 0,0 1 0,0-1 0,1 0 0,-1 0 0,0 0 0,3 3 0,-1-3 0,0 0 0,0 0 0,1-1 0,-1 1 0,0-1 0,1 1 0,-1-1 0,1 0 0,0-1 0,-1 1 0,1 0 0,5-1 0,246 5 0,-170-6 0,1431-4-2649,-1126 6 2321,149-2-460,51 0-2365,61-7 1660,71-11-1328,68-10 1644,55-7-709,842-25 547,45-1 652,-1016 31 647,-52 3 131,-51 2 8,1485-53 1319,-1392 54-144,-403 13 16,-55-4-534,72-22 1976,-305 36-2397,-5 1-38,0 0 0,-1-1-1,1 0 1,-1-1 0,1 0 0,-1 0 0,0-1 0,0 0-1,14-10 1,-21 12-174,0 1-1,-1-1 1,1 0 0,-1 0-1,1 0 1,-1 0-1,0 0 1,0 0 0,0-1-1,0 1 1,0 0-1,-1 0 1,1-1-1,-1 1 1,1-1 0,-1 1-1,0 0 1,0-1-1,0 1 1,0-1 0,0 1-1,-1 0 1,1-1-1,-1 1 1,1 0 0,-1-1-1,0 1 1,-2-4-1,-2-5 126,-1 0 0,0 1 0,-1-1 0,-8-9 0,-13-12-124,-1 2 0,-2 1 0,0 2 0,-56-38 0,-50-43-141,100 70 17,2-1 0,-49-73 0,52 67 0,-1 2 0,-51-50 0,83 91 0,-28-21 0,29 22 0,-1 1 0,1-1 0,-1 1 0,1 0 0,0-1 0,-1 1 0,1 0 0,-1 0 0,1-1 0,0 1 0,-1 0 0,1 0 0,-1 0 0,1 0 0,-1 0 0,1-1 0,-1 1 0,1 0 0,-1 0 0,1 0 0,-1 0 0,1 0 0,-1 0 0,1 1 0,-1-1 0,1 0 0,-1 0 0,1 0 0,-1 0 0,1 1 0,-1-1 0,1 0 0,0 0 0,-1 1 0,1-1 0,-1 0 0,1 1 0,0-1 0,-1 0 0,1 1 0,0-1 0,-1 1 0,1-1 0,0 0 0,0 1 0,-1-1 0,1 1 0,0-1 0,0 1 0,0-1 0,0 1 0,0-1 0,0 1 0,0-1 0,-1 1 0,1-1 0,1 1 0,-1-1 0,0 1 0,0-1 0,0 1 0,1 6 0,0 0 0,0 0 0,1 0 0,0-1 0,1 1 0,-1-1 0,1 1 0,0-1 0,8 11 0,-11-17 0,25 40 0,2-2 0,1 0 0,2-2 0,51 48 0,153 114 0,96 31 0,-262-185 0,-55-36 0,0 1 0,-1 0 0,0 1 0,0 0 0,19 23 0,-28-28 0,1 0 0,-1-1 0,-1 1 0,1 1 0,-1-1 0,0 0 0,0 1 0,0-1 0,-1 1 0,0 0 0,0-1 0,0 1 0,-1 0 0,0-1 0,0 1 0,0 0 0,-1 0 0,0-1 0,-1 7 0,-3 3 0,0-1 0,-1 1 0,-1-1 0,0 0 0,0-1 0,-2 0 0,0 0 0,0-1 0,-1 0 0,-1 0 0,1-1 0,-18 13 0,-9 5 0,-2-1 0,-71 39 0,19-17 0,-2-4 0,-123 43 0,177-78-455,0-1 0,-73 9 0,18-11-6371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7T00:45:13.4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74 704 24575,'-36'-425'0,"21"300"0,10 78 0,4 24 0,-1 0 0,-10-37 0,9 88 0,5 28 0,3-1 0,14 63 0,5 69 0,-23-181 0,-1-3 0,0 0 0,0-1 0,0 1 0,1 0 0,-1 0 0,1-1 0,-1 1 0,3 4 0,-2-6 0,0 0 0,-1 0 0,1-1 0,0 1 0,0 0 0,0 0 0,0-1 0,0 1 0,0-1 0,0 1 0,0-1 0,0 1 0,0-1 0,0 0 0,1 1 0,-1-1 0,0 0 0,0 0 0,0 0 0,0 0 0,1 0 0,-1 0 0,0 0 0,0 0 0,2-1 0,14-2 0,1 0 0,23-9 0,-2 1 0,332-65-771,-337 70 177,53-9-6232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7T00:45:16.4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32 15 24575,'0'4'0,"0"5"0,-4 2 0,-1-6 0,-4-7 0,-1-8 0,6-2 0,8 1 0,2 2-8191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7T00:45:17.5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26 614 24575,'2'21'0,"0"0"0,2-1 0,0 1 0,7 19 0,-4-19 0,-7-31 0,-11-39 0,-4-24 0,3 0 0,3 0 0,1-125 0,7 184 0,2 0 0,0 0 0,0 0 0,1 0 0,1 0 0,6-18 0,-6 26 0,-1-1 0,2 1 0,-1 0 0,0 0 0,1 1 0,0-1 0,1 1 0,-1-1 0,1 2 0,0-1 0,0 0 0,1 1 0,-1 0 0,1 0 0,7-3 0,12-4 0,0 1 0,1 2 0,0 0 0,49-6 0,-25 4 0,0 0-1365,-8 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7T00:45:00.9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1126 24575,'3'0'0,"1"0"0,0 0 0,-1 0 0,1 0 0,0-1 0,-1 1 0,1-1 0,0 0 0,-1 0 0,1 0 0,-1-1 0,0 1 0,1-1 0,-1 0 0,0 0 0,0 0 0,0 0 0,0-1 0,0 1 0,-1-1 0,1 1 0,-1-1 0,0 0 0,1 0 0,-1 0 0,-1 0 0,3-6 0,96-181 0,-12 20 0,308-495 0,-391 655 0,-3 7 0,0-1 0,1 0 0,-1 1 0,1-1 0,-1 1 0,1 0 0,0 0 0,0 0 0,1 0 0,3-2 0,-6 5 0,0 0 0,0 0 0,-1 0 0,1 0 0,0 0 0,0 0 0,0 0 0,0 0 0,0 0 0,0 0 0,0 1 0,0-1 0,0 0 0,-1 1 0,1-1 0,0 0 0,0 1 0,0-1 0,-1 1 0,1 0 0,0-1 0,-1 1 0,1-1 0,0 1 0,-1 0 0,1 0 0,-1-1 0,1 1 0,-1 0 0,1 0 0,-1 0 0,1 1 0,15 34 0,-13-30 0,45 138 0,-30-83 0,27 59 0,66 116-1365,-93-196-5461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7T00:45:01.5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24575,'-1'417'0,"3"464"0,5-659 0,10 0 0,79 376 0,-88-560 0,1-1 0,28 66 0,-36-100-80,1 0 0,-1 0-1,1 0 1,0 0 0,0 0-1,0 0 1,1 0 0,-1-1-1,1 1 1,-1-1 0,1 1 0,0-1-1,0 0 1,0 0 0,0-1-1,5 3 1,9 1-6746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7T00:45:03.5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1 24575,'-1'157'0,"-1"15"0,25 221 0,80 193 0,11-181 0,202 470 0,-216-645 0,132 219 0,-209-407 0,145 245 0,26 43 0,-186-317 0,378 570 0,-327-507 0,84 83 0,80 56 0,-171-166 0,71 59 0,4-6 0,254 156 0,313 120 0,-663-362 0,146 73-46,4-9-1,3-7 1,204 51 0,389 32-1667,16-53 845,266-23 38,4-49-558,-349-13 971,547 5 2037,-4-21 868,-767-2-2054,233 31 406,-631-25-821,-60-3-19,-16-2 0,0 1 0,0-2 0,0 0 0,30-4 0,-45 3-34,1 1 0,-1-1 0,1 1 0,-1-1 0,1 1-1,-1-1 1,1 0 0,-1 0 0,0 0 0,1 0 0,-1 0 0,0 0 0,0 0-1,0 0 1,0 0 0,0 0 0,0-1 0,0 1 0,0 0 0,0-1-1,-1 1 1,1-1 0,0 1 0,-1-1 0,0 1 0,1-1 0,-1 1 0,0-1-1,0 1 1,1-1 0,-1 0 0,0 1 0,-1-1 0,1 1 0,0-1 0,0 1-1,-1-1 1,1 0 0,-2-1 0,-10-32-6792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7T00:45:06.5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24575,'7'7'0,"-2"1"0,1 0 0,8 16 0,7 10 0,31 34 0,4-2 0,2-2 0,4-4 0,95 75 0,311 182 0,21-43-1263,12-18 737,143 77-1179,687 404 541,-1303-721 1223,100 55 405,163 122-1,-274-177-119,-13-13-212,0 1 0,0-1 1,0 0-1,0 0 1,8 4-1,-2-4-5789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7T00:45:07.5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24575,'150'7'0,"-47"0"0,193 1 0,76 3 0,-101 3-427,58 1-1281,2577 101-2015,-2571-103 3465,852 43-1616,-1035-47 1673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7T00:45:09.1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24575,'0'7'0,"1"0"0,0 0 0,0 0 0,4 11 0,1 8 0,198 717 0,-91-365 0,10 30 0,-68-228 0,15 28 0,129 268 0,-175-424 0,-1 0 0,28 102 0,-44-125-273,2-2 0,0 1 0,2-2 0,17 31 0,-20-42-6553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7T00:45:10.6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1179 1427 24575,'0'-3'0,"-1"-1"0,0 1 0,0-1 0,0 1 0,0-1 0,-1 1 0,0 0 0,1 0 0,-1 0 0,0 0 0,0 0 0,-1 0 0,1 0 0,-4-3 0,-2-2 0,-276-317 10,70 83-119,-290-359-384,370 411 493,126 180 271,12 23 117,-2-6-455,50 162 67,-45-140 0,-1 0 0,-2 1 0,1 58 0,-7-165-66,1-46 237,1 104-465,2 1 0,0-1 0,2 1 0,7-28 0,-1 23-6532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7T00:45:11.6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3 236 24575,'-1'-54'0,"-1"26"0,2-1 0,1 0 0,6-28 0,3 27 0,-10 30 0,1-1 0,-1 1 0,0-1 0,0 1 0,0-1 0,1 1 0,-1-1 0,0 1 0,0 0 0,1-1 0,-1 1 0,0 0 0,1-1 0,-1 1 0,0 0 0,1-1 0,-1 1 0,1 0 0,-1 0 0,0-1 0,1 1 0,-1 0 0,1 0 0,-1 0 0,1 0 0,-1 0 0,1-1 0,-1 1 0,1 0 0,-1 0 0,1 0 0,-1 0 0,1 0 0,-1 1 0,1-1 0,-1 0 0,1 0 0,-1 0 0,0 0 0,1 0 0,-1 1 0,1-1 0,-1 0 0,1 0 0,-1 1 0,0-1 0,1 0 0,-1 1 0,0-1 0,1 0 0,-1 1 0,0-1 0,1 1 0,-1-1 0,0 0 0,0 1 0,0-1 0,1 1 0,-1 0 0,4 7 0,0 0 0,-1 0 0,1 1 0,-2-1 0,1 1 0,1 17 0,4 60 0,-6-67 0,-2-11 0,3 24 0,-1 1 0,-2-1 0,-7 56 0,7-87 0,-1 0 0,1 0 0,0 0 0,0 0 0,0 0 0,0 0 0,0 0 0,1 0 0,-1 0 0,0 0 0,0 0 0,1-1 0,-1 1 0,0 0 0,1 0 0,-1 0 0,1 0 0,-1 0 0,1 0 0,0-1 0,-1 1 0,1 0 0,0 0 0,-1-1 0,1 1 0,0-1 0,0 1 0,0 0 0,0-1 0,0 0 0,-1 1 0,1-1 0,0 1 0,0-1 0,0 0 0,0 0 0,0 0 0,0 1 0,0-1 0,2 0 0,6 0 0,0 1 0,0-1 0,15-2 0,-10 1 0,13 0-1365,-4 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1/17/2024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yildirimalper@outlook.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4.png"/><Relationship Id="rId18" Type="http://schemas.openxmlformats.org/officeDocument/2006/relationships/customXml" Target="../ink/ink9.xml"/><Relationship Id="rId3" Type="http://schemas.openxmlformats.org/officeDocument/2006/relationships/image" Target="../media/image9.png"/><Relationship Id="rId21" Type="http://schemas.openxmlformats.org/officeDocument/2006/relationships/image" Target="../media/image18.png"/><Relationship Id="rId7" Type="http://schemas.openxmlformats.org/officeDocument/2006/relationships/image" Target="../media/image11.png"/><Relationship Id="rId12" Type="http://schemas.openxmlformats.org/officeDocument/2006/relationships/customXml" Target="../ink/ink6.xml"/><Relationship Id="rId17" Type="http://schemas.openxmlformats.org/officeDocument/2006/relationships/image" Target="../media/image16.png"/><Relationship Id="rId25" Type="http://schemas.openxmlformats.org/officeDocument/2006/relationships/image" Target="../media/image2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3.xml"/><Relationship Id="rId11" Type="http://schemas.openxmlformats.org/officeDocument/2006/relationships/image" Target="../media/image13.png"/><Relationship Id="rId24" Type="http://schemas.openxmlformats.org/officeDocument/2006/relationships/customXml" Target="../ink/ink12.xml"/><Relationship Id="rId5" Type="http://schemas.openxmlformats.org/officeDocument/2006/relationships/image" Target="../media/image10.png"/><Relationship Id="rId15" Type="http://schemas.openxmlformats.org/officeDocument/2006/relationships/image" Target="../media/image15.png"/><Relationship Id="rId23" Type="http://schemas.openxmlformats.org/officeDocument/2006/relationships/image" Target="../media/image19.png"/><Relationship Id="rId10" Type="http://schemas.openxmlformats.org/officeDocument/2006/relationships/customXml" Target="../ink/ink5.xml"/><Relationship Id="rId19" Type="http://schemas.openxmlformats.org/officeDocument/2006/relationships/image" Target="../media/image17.png"/><Relationship Id="rId4" Type="http://schemas.openxmlformats.org/officeDocument/2006/relationships/customXml" Target="../ink/ink2.xml"/><Relationship Id="rId9" Type="http://schemas.openxmlformats.org/officeDocument/2006/relationships/image" Target="../media/image12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5010" y="2747225"/>
            <a:ext cx="7414940" cy="578325"/>
          </a:xfrm>
        </p:spPr>
        <p:txBody>
          <a:bodyPr/>
          <a:lstStyle/>
          <a:p>
            <a:r>
              <a:rPr lang="en-US" sz="2000" dirty="0"/>
              <a:t>Alper YILDIRIM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5010" y="633753"/>
            <a:ext cx="6226593" cy="3427502"/>
          </a:xfrm>
        </p:spPr>
        <p:txBody>
          <a:bodyPr/>
          <a:lstStyle/>
          <a:p>
            <a:r>
              <a:rPr lang="en-US" dirty="0"/>
              <a:t>Bond investment strategy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43" y="351835"/>
            <a:ext cx="10122632" cy="652054"/>
          </a:xfrm>
        </p:spPr>
        <p:txBody>
          <a:bodyPr/>
          <a:lstStyle/>
          <a:p>
            <a:r>
              <a:rPr lang="en-US" sz="2800" dirty="0" err="1"/>
              <a:t>Inflatıon</a:t>
            </a:r>
            <a:r>
              <a:rPr lang="en-US" sz="2800" dirty="0"/>
              <a:t> and interest rate </a:t>
            </a:r>
            <a:r>
              <a:rPr lang="en-US" sz="2800" dirty="0" err="1"/>
              <a:t>rısk</a:t>
            </a:r>
            <a:endParaRPr lang="en-US" sz="28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Bond investment strategy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2344D8-19D4-DF7F-0CCF-76AEE66990AC}"/>
              </a:ext>
            </a:extLst>
          </p:cNvPr>
          <p:cNvSpPr txBox="1"/>
          <p:nvPr/>
        </p:nvSpPr>
        <p:spPr>
          <a:xfrm>
            <a:off x="731491" y="6291069"/>
            <a:ext cx="55899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Source: OECD Economic Outlook, November 2023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B84280-59A0-A9CF-8B91-9D5367DF94CE}"/>
              </a:ext>
            </a:extLst>
          </p:cNvPr>
          <p:cNvSpPr txBox="1"/>
          <p:nvPr/>
        </p:nvSpPr>
        <p:spPr>
          <a:xfrm>
            <a:off x="315503" y="1173218"/>
            <a:ext cx="112560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Even though risks persist, inflation started to cool down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Following 2024Q2, interest rate cuts may start</a:t>
            </a:r>
            <a:endParaRPr lang="en-DE" sz="2000" dirty="0"/>
          </a:p>
        </p:txBody>
      </p:sp>
      <p:pic>
        <p:nvPicPr>
          <p:cNvPr id="4" name="Picture 3" descr="A graph of growth and inflation&#10;&#10;Description automatically generated with medium confidence">
            <a:extLst>
              <a:ext uri="{FF2B5EF4-FFF2-40B4-BE49-F238E27FC236}">
                <a16:creationId xmlns:a16="http://schemas.microsoft.com/office/drawing/2014/main" id="{263053CE-81E5-13D2-0BA1-C9A571251B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22" t="6125" r="7822" b="4985"/>
          <a:stretch/>
        </p:blipFill>
        <p:spPr>
          <a:xfrm>
            <a:off x="506083" y="2806446"/>
            <a:ext cx="5589917" cy="34846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F43904-B5A5-6618-CF67-7D9619F799EC}"/>
              </a:ext>
            </a:extLst>
          </p:cNvPr>
          <p:cNvSpPr txBox="1"/>
          <p:nvPr/>
        </p:nvSpPr>
        <p:spPr>
          <a:xfrm>
            <a:off x="6631195" y="6247624"/>
            <a:ext cx="4450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Allianz SE, Global Economic Outlook 2023-25</a:t>
            </a:r>
          </a:p>
        </p:txBody>
      </p:sp>
      <p:pic>
        <p:nvPicPr>
          <p:cNvPr id="5" name="Picture 4" descr="A graph of numbers and a line of money&#10;&#10;Description automatically generated with medium confidence">
            <a:extLst>
              <a:ext uri="{FF2B5EF4-FFF2-40B4-BE49-F238E27FC236}">
                <a16:creationId xmlns:a16="http://schemas.microsoft.com/office/drawing/2014/main" id="{BB79DA60-338A-25C0-DF56-1A332E0BA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319" y="2974826"/>
            <a:ext cx="4870732" cy="331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59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43" y="351835"/>
            <a:ext cx="10122632" cy="652054"/>
          </a:xfrm>
        </p:spPr>
        <p:txBody>
          <a:bodyPr/>
          <a:lstStyle/>
          <a:p>
            <a:r>
              <a:rPr lang="en-US" dirty="0" err="1"/>
              <a:t>Lıquıdıty</a:t>
            </a:r>
            <a:r>
              <a:rPr lang="en-US" dirty="0"/>
              <a:t> </a:t>
            </a:r>
            <a:r>
              <a:rPr lang="en-US" dirty="0" err="1"/>
              <a:t>rısk</a:t>
            </a:r>
            <a:endParaRPr lang="en-US" dirty="0"/>
          </a:p>
        </p:txBody>
      </p:sp>
      <p:graphicFrame>
        <p:nvGraphicFramePr>
          <p:cNvPr id="4" name="Content Placeholder 5" descr="Bar chart">
            <a:extLst>
              <a:ext uri="{FF2B5EF4-FFF2-40B4-BE49-F238E27FC236}">
                <a16:creationId xmlns:a16="http://schemas.microsoft.com/office/drawing/2014/main" id="{43287C00-E82D-9489-9CE6-BA6FF4C93359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850900" y="1828800"/>
          <a:ext cx="10125075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Bond investment strategy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347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F4191-F810-F146-6F8B-ACEEF9109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898" y="551036"/>
            <a:ext cx="10122632" cy="652054"/>
          </a:xfrm>
        </p:spPr>
        <p:txBody>
          <a:bodyPr/>
          <a:lstStyle/>
          <a:p>
            <a:r>
              <a:rPr lang="en-US" dirty="0"/>
              <a:t>LIQUDITY RISK MEASURES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6B2AE-6E6C-25DA-E5E5-306CB5361E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3898" y="1431985"/>
            <a:ext cx="10126362" cy="4351338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/>
              <a:t>Given the cross-sectional nature of data, the liquidity proxy is: </a:t>
            </a:r>
            <a:r>
              <a:rPr lang="en-US" sz="1800" b="1" dirty="0"/>
              <a:t>Bid-Ask Price Difference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/>
              <a:t>If high-frequency time series data is available: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800" b="1" dirty="0"/>
              <a:t>Roundtrip</a:t>
            </a:r>
            <a:r>
              <a:rPr lang="en-US" sz="1800" dirty="0"/>
              <a:t> (</a:t>
            </a:r>
            <a:r>
              <a:rPr lang="en-US" sz="1800" dirty="0" err="1"/>
              <a:t>Feldhütter</a:t>
            </a:r>
            <a:r>
              <a:rPr lang="en-US" sz="1800" dirty="0"/>
              <a:t> (2012))</a:t>
            </a:r>
            <a:br>
              <a:rPr lang="en-US" sz="1800" dirty="0"/>
            </a:br>
            <a:br>
              <a:rPr lang="en-US" sz="1800" dirty="0"/>
            </a:br>
            <a:endParaRPr lang="en-US" sz="16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800" b="1" dirty="0"/>
              <a:t>Inter-Quartile Range</a:t>
            </a:r>
            <a:r>
              <a:rPr lang="en-US" sz="1800" dirty="0"/>
              <a:t> (Han and Zhou (2007))</a:t>
            </a:r>
            <a:br>
              <a:rPr lang="en-US" sz="1800" dirty="0"/>
            </a:br>
            <a:br>
              <a:rPr lang="en-US" sz="1800" dirty="0"/>
            </a:br>
            <a:endParaRPr lang="en-US" sz="18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800" b="1" dirty="0"/>
              <a:t>Roll </a:t>
            </a:r>
            <a:r>
              <a:rPr lang="en-US" sz="1800" dirty="0"/>
              <a:t>(</a:t>
            </a:r>
            <a:r>
              <a:rPr lang="en-US" sz="1800" dirty="0" err="1"/>
              <a:t>Friewald</a:t>
            </a:r>
            <a:r>
              <a:rPr lang="en-US" sz="1800" dirty="0"/>
              <a:t>, </a:t>
            </a:r>
            <a:r>
              <a:rPr lang="en-US" sz="1800" dirty="0" err="1"/>
              <a:t>Jankowitsch</a:t>
            </a:r>
            <a:r>
              <a:rPr lang="en-US" sz="1800" dirty="0"/>
              <a:t>, and Subrahmanyam (2012))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BB7155-4C5A-C7D7-3665-F411061A2F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812D8E-949D-5724-8491-EF35DCA6E5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D0C47B6-DD3C-1044-4D7D-40FA5ED48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635" y="4201398"/>
            <a:ext cx="2453691" cy="768211"/>
          </a:xfrm>
          <a:prstGeom prst="rect">
            <a:avLst/>
          </a:prstGeom>
        </p:spPr>
      </p:pic>
      <p:pic>
        <p:nvPicPr>
          <p:cNvPr id="9" name="Picture 8" descr="A black and white math symbols&#10;&#10;Description automatically generated with medium confidence">
            <a:extLst>
              <a:ext uri="{FF2B5EF4-FFF2-40B4-BE49-F238E27FC236}">
                <a16:creationId xmlns:a16="http://schemas.microsoft.com/office/drawing/2014/main" id="{8F776F97-4474-84E8-88D0-86334B65C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383" y="2843515"/>
            <a:ext cx="2536197" cy="91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377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444" y="162054"/>
            <a:ext cx="10122632" cy="652054"/>
          </a:xfrm>
        </p:spPr>
        <p:txBody>
          <a:bodyPr/>
          <a:lstStyle/>
          <a:p>
            <a:r>
              <a:rPr lang="en-US" dirty="0" err="1"/>
              <a:t>Credıt</a:t>
            </a:r>
            <a:r>
              <a:rPr lang="en-US" dirty="0"/>
              <a:t> </a:t>
            </a:r>
            <a:r>
              <a:rPr lang="en-US" dirty="0" err="1"/>
              <a:t>rısk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Bond investment strategy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A0E16294-970A-11FC-2EB7-42F24F472B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6007936"/>
              </p:ext>
            </p:extLst>
          </p:nvPr>
        </p:nvGraphicFramePr>
        <p:xfrm>
          <a:off x="171572" y="3616960"/>
          <a:ext cx="5782188" cy="32410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DAC13887-7690-B034-2863-1076AB8D61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0323106"/>
              </p:ext>
            </p:extLst>
          </p:nvPr>
        </p:nvGraphicFramePr>
        <p:xfrm>
          <a:off x="724907" y="923103"/>
          <a:ext cx="4675517" cy="26938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A0D285DA-8499-2EFB-79FF-7CE4D1F08E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8237847"/>
              </p:ext>
            </p:extLst>
          </p:nvPr>
        </p:nvGraphicFramePr>
        <p:xfrm>
          <a:off x="6096000" y="3890550"/>
          <a:ext cx="4675517" cy="26938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513570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43" y="351835"/>
            <a:ext cx="10122632" cy="652054"/>
          </a:xfrm>
        </p:spPr>
        <p:txBody>
          <a:bodyPr/>
          <a:lstStyle/>
          <a:p>
            <a:r>
              <a:rPr lang="en-US" dirty="0" err="1"/>
              <a:t>Geopolıtıcal</a:t>
            </a:r>
            <a:r>
              <a:rPr lang="en-US" dirty="0"/>
              <a:t> </a:t>
            </a:r>
            <a:r>
              <a:rPr lang="en-US" dirty="0" err="1"/>
              <a:t>rısk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Bond investment strategy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A91C593-13CD-E61E-5A2B-1D4049DC0A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89"/>
          <a:stretch/>
        </p:blipFill>
        <p:spPr>
          <a:xfrm>
            <a:off x="183432" y="2500238"/>
            <a:ext cx="5577841" cy="2026502"/>
          </a:xfrm>
          <a:prstGeom prst="rect">
            <a:avLst/>
          </a:prstGeom>
        </p:spPr>
      </p:pic>
      <p:pic>
        <p:nvPicPr>
          <p:cNvPr id="11" name="Picture 10" descr="A newspaper with black text&#10;&#10;Description automatically generated">
            <a:extLst>
              <a:ext uri="{FF2B5EF4-FFF2-40B4-BE49-F238E27FC236}">
                <a16:creationId xmlns:a16="http://schemas.microsoft.com/office/drawing/2014/main" id="{74370839-CD11-FFF5-0AC1-E6B75B58F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70" y="4609696"/>
            <a:ext cx="5577841" cy="1903169"/>
          </a:xfrm>
          <a:prstGeom prst="rect">
            <a:avLst/>
          </a:prstGeom>
        </p:spPr>
      </p:pic>
      <p:pic>
        <p:nvPicPr>
          <p:cNvPr id="13" name="Picture 12" descr="A close up of a newspaper&#10;&#10;Description automatically generated">
            <a:extLst>
              <a:ext uri="{FF2B5EF4-FFF2-40B4-BE49-F238E27FC236}">
                <a16:creationId xmlns:a16="http://schemas.microsoft.com/office/drawing/2014/main" id="{26FA5670-8E0E-6836-0EEC-C2514A175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660" y="4609697"/>
            <a:ext cx="5394255" cy="1903168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8EBF1366-B421-34A5-1333-A947058C95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203" r="-1"/>
          <a:stretch/>
        </p:blipFill>
        <p:spPr>
          <a:xfrm>
            <a:off x="5943510" y="2511960"/>
            <a:ext cx="5494557" cy="14463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BEEB88C-D6F2-6E31-3BCF-CE1788C373D5}"/>
              </a:ext>
            </a:extLst>
          </p:cNvPr>
          <p:cNvSpPr txBox="1"/>
          <p:nvPr/>
        </p:nvSpPr>
        <p:spPr>
          <a:xfrm>
            <a:off x="315503" y="1173218"/>
            <a:ext cx="112560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Avoid Chinese and Middle East Region bonds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Rising political and military tensions may eventually lead economic downturn and declining markets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1735949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868626"/>
            <a:ext cx="5444517" cy="1731890"/>
          </a:xfrm>
        </p:spPr>
        <p:txBody>
          <a:bodyPr/>
          <a:lstStyle/>
          <a:p>
            <a:r>
              <a:rPr lang="en-US" dirty="0"/>
              <a:t>Alper Yıldırım</a:t>
            </a:r>
          </a:p>
          <a:p>
            <a:r>
              <a:rPr lang="en-US" dirty="0">
                <a:solidFill>
                  <a:srgbClr val="0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yildirimalper@outlook.de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Bond investment strategy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43" y="351835"/>
            <a:ext cx="10122632" cy="652054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F5DD1892-E536-F11A-9303-F13FECC621D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91057149"/>
              </p:ext>
            </p:extLst>
          </p:nvPr>
        </p:nvGraphicFramePr>
        <p:xfrm>
          <a:off x="454660" y="1229360"/>
          <a:ext cx="10843260" cy="4980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Bond investment strategy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96248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</a:t>
            </a:r>
            <a:r>
              <a:rPr lang="en-US" dirty="0" err="1"/>
              <a:t>constructıon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91DA4E0-4FEF-F76A-D5D2-C2600F99FC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Bond investment strategy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316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43" y="351835"/>
            <a:ext cx="10122632" cy="652054"/>
          </a:xfrm>
        </p:spPr>
        <p:txBody>
          <a:bodyPr/>
          <a:lstStyle/>
          <a:p>
            <a:r>
              <a:rPr lang="en-US" dirty="0"/>
              <a:t>Global market outlook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Bond investment strategy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pic>
        <p:nvPicPr>
          <p:cNvPr id="3" name="Picture 2" descr="A graph of growth and inflation&#10;&#10;Description automatically generated with medium confidence">
            <a:extLst>
              <a:ext uri="{FF2B5EF4-FFF2-40B4-BE49-F238E27FC236}">
                <a16:creationId xmlns:a16="http://schemas.microsoft.com/office/drawing/2014/main" id="{350A534F-8A8A-36C7-E395-061AF06557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22" t="6125" r="7822" b="4985"/>
          <a:stretch/>
        </p:blipFill>
        <p:spPr>
          <a:xfrm>
            <a:off x="6219156" y="1358771"/>
            <a:ext cx="3947452" cy="2460749"/>
          </a:xfrm>
          <a:prstGeom prst="rect">
            <a:avLst/>
          </a:prstGeom>
        </p:spPr>
      </p:pic>
      <p:pic>
        <p:nvPicPr>
          <p:cNvPr id="4" name="Picture 3" descr="A graph of growth and inflation&#10;&#10;Description automatically generated with medium confidence">
            <a:extLst>
              <a:ext uri="{FF2B5EF4-FFF2-40B4-BE49-F238E27FC236}">
                <a16:creationId xmlns:a16="http://schemas.microsoft.com/office/drawing/2014/main" id="{54A85C03-18A7-C8D9-4EF6-5EF15E63FD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22" t="6125" r="7822" b="4985"/>
          <a:stretch/>
        </p:blipFill>
        <p:spPr>
          <a:xfrm>
            <a:off x="6347450" y="4205367"/>
            <a:ext cx="3690864" cy="2300798"/>
          </a:xfrm>
          <a:prstGeom prst="rect">
            <a:avLst/>
          </a:prstGeom>
        </p:spPr>
      </p:pic>
      <p:pic>
        <p:nvPicPr>
          <p:cNvPr id="12" name="Picture 11" descr="A graph of a stock market&#10;&#10;Description automatically generated">
            <a:extLst>
              <a:ext uri="{FF2B5EF4-FFF2-40B4-BE49-F238E27FC236}">
                <a16:creationId xmlns:a16="http://schemas.microsoft.com/office/drawing/2014/main" id="{39E318F2-6E53-C589-7476-FC7053A0C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11" y="1556677"/>
            <a:ext cx="4947400" cy="2460749"/>
          </a:xfrm>
          <a:prstGeom prst="rect">
            <a:avLst/>
          </a:prstGeom>
        </p:spPr>
      </p:pic>
      <p:pic>
        <p:nvPicPr>
          <p:cNvPr id="9" name="Picture 8" descr="A graph of blue and white bars&#10;&#10;Description automatically generated">
            <a:extLst>
              <a:ext uri="{FF2B5EF4-FFF2-40B4-BE49-F238E27FC236}">
                <a16:creationId xmlns:a16="http://schemas.microsoft.com/office/drawing/2014/main" id="{5642D919-1E98-C564-B112-4E682126D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92" y="3975007"/>
            <a:ext cx="4435658" cy="290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27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684" y="134429"/>
            <a:ext cx="10122632" cy="652054"/>
          </a:xfrm>
        </p:spPr>
        <p:txBody>
          <a:bodyPr anchor="ctr">
            <a:normAutofit/>
          </a:bodyPr>
          <a:lstStyle/>
          <a:p>
            <a:r>
              <a:rPr lang="en-US" dirty="0"/>
              <a:t>PORTFOLIO DISTRIBUTION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Bond investment strategy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>
          <a:xfrm rot="16200000">
            <a:off x="11716512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5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B276DFD-2A6A-8F1E-DE36-2FEA251B6B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608528"/>
              </p:ext>
            </p:extLst>
          </p:nvPr>
        </p:nvGraphicFramePr>
        <p:xfrm>
          <a:off x="171572" y="888171"/>
          <a:ext cx="5272788" cy="33159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6531">
                  <a:extLst>
                    <a:ext uri="{9D8B030D-6E8A-4147-A177-3AD203B41FA5}">
                      <a16:colId xmlns:a16="http://schemas.microsoft.com/office/drawing/2014/main" val="789692080"/>
                    </a:ext>
                  </a:extLst>
                </a:gridCol>
                <a:gridCol w="704528">
                  <a:extLst>
                    <a:ext uri="{9D8B030D-6E8A-4147-A177-3AD203B41FA5}">
                      <a16:colId xmlns:a16="http://schemas.microsoft.com/office/drawing/2014/main" val="94044195"/>
                    </a:ext>
                  </a:extLst>
                </a:gridCol>
                <a:gridCol w="697341">
                  <a:extLst>
                    <a:ext uri="{9D8B030D-6E8A-4147-A177-3AD203B41FA5}">
                      <a16:colId xmlns:a16="http://schemas.microsoft.com/office/drawing/2014/main" val="745317440"/>
                    </a:ext>
                  </a:extLst>
                </a:gridCol>
                <a:gridCol w="992092">
                  <a:extLst>
                    <a:ext uri="{9D8B030D-6E8A-4147-A177-3AD203B41FA5}">
                      <a16:colId xmlns:a16="http://schemas.microsoft.com/office/drawing/2014/main" val="47721282"/>
                    </a:ext>
                  </a:extLst>
                </a:gridCol>
                <a:gridCol w="956148">
                  <a:extLst>
                    <a:ext uri="{9D8B030D-6E8A-4147-A177-3AD203B41FA5}">
                      <a16:colId xmlns:a16="http://schemas.microsoft.com/office/drawing/2014/main" val="2881198360"/>
                    </a:ext>
                  </a:extLst>
                </a:gridCol>
                <a:gridCol w="956148">
                  <a:extLst>
                    <a:ext uri="{9D8B030D-6E8A-4147-A177-3AD203B41FA5}">
                      <a16:colId xmlns:a16="http://schemas.microsoft.com/office/drawing/2014/main" val="3175287492"/>
                    </a:ext>
                  </a:extLst>
                </a:gridCol>
              </a:tblGrid>
              <a:tr h="368441">
                <a:tc>
                  <a:txBody>
                    <a:bodyPr/>
                    <a:lstStyle/>
                    <a:p>
                      <a:endParaRPr lang="en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YTM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Price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Maturity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Cpn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Rating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52031"/>
                  </a:ext>
                </a:extLst>
              </a:tr>
              <a:tr h="368441">
                <a:tc>
                  <a:txBody>
                    <a:bodyPr/>
                    <a:lstStyle/>
                    <a:p>
                      <a:r>
                        <a:rPr lang="en-US" sz="1400" dirty="0"/>
                        <a:t>Bond 1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AAA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178415"/>
                  </a:ext>
                </a:extLst>
              </a:tr>
              <a:tr h="368441">
                <a:tc>
                  <a:txBody>
                    <a:bodyPr/>
                    <a:lstStyle/>
                    <a:p>
                      <a:r>
                        <a:rPr lang="en-US" sz="1400" dirty="0"/>
                        <a:t>Bond 2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AA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597415"/>
                  </a:ext>
                </a:extLst>
              </a:tr>
              <a:tr h="368441">
                <a:tc>
                  <a:txBody>
                    <a:bodyPr/>
                    <a:lstStyle/>
                    <a:p>
                      <a:r>
                        <a:rPr lang="en-US" sz="1400" dirty="0"/>
                        <a:t>Bond 3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AA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332744"/>
                  </a:ext>
                </a:extLst>
              </a:tr>
              <a:tr h="368441">
                <a:tc>
                  <a:txBody>
                    <a:bodyPr/>
                    <a:lstStyle/>
                    <a:p>
                      <a:r>
                        <a:rPr lang="en-US" sz="1400" dirty="0"/>
                        <a:t>Bond 4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BBB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64136"/>
                  </a:ext>
                </a:extLst>
              </a:tr>
              <a:tr h="368441">
                <a:tc>
                  <a:txBody>
                    <a:bodyPr/>
                    <a:lstStyle/>
                    <a:p>
                      <a:r>
                        <a:rPr lang="en-US" sz="1400" dirty="0"/>
                        <a:t>Bond 5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AAA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22715"/>
                  </a:ext>
                </a:extLst>
              </a:tr>
              <a:tr h="368441">
                <a:tc>
                  <a:txBody>
                    <a:bodyPr/>
                    <a:lstStyle/>
                    <a:p>
                      <a:r>
                        <a:rPr lang="en-US" sz="1400" dirty="0"/>
                        <a:t>Bond 6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AA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455652"/>
                  </a:ext>
                </a:extLst>
              </a:tr>
              <a:tr h="368441">
                <a:tc>
                  <a:txBody>
                    <a:bodyPr/>
                    <a:lstStyle/>
                    <a:p>
                      <a:r>
                        <a:rPr lang="en-US" sz="1400" dirty="0"/>
                        <a:t>Bond 7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BBB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062052"/>
                  </a:ext>
                </a:extLst>
              </a:tr>
              <a:tr h="368441">
                <a:tc>
                  <a:txBody>
                    <a:bodyPr/>
                    <a:lstStyle/>
                    <a:p>
                      <a:r>
                        <a:rPr lang="en-US" sz="1400" dirty="0"/>
                        <a:t>Bond 8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30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BBB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57013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73F7951-0703-F369-5E7F-5CB22E43F9C8}"/>
              </a:ext>
            </a:extLst>
          </p:cNvPr>
          <p:cNvSpPr txBox="1"/>
          <p:nvPr/>
        </p:nvSpPr>
        <p:spPr>
          <a:xfrm>
            <a:off x="6538823" y="1725283"/>
            <a:ext cx="3933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Bond Selection Criteria: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Geographical Diversification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Laddering for Risk Aversion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High </a:t>
            </a:r>
            <a:r>
              <a:rPr lang="en-US" dirty="0" err="1"/>
              <a:t>Cpn</a:t>
            </a:r>
            <a:r>
              <a:rPr lang="en-US" dirty="0"/>
              <a:t> Rate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87DA02-AF9A-06BB-DACE-ECC96387D5C7}"/>
              </a:ext>
            </a:extLst>
          </p:cNvPr>
          <p:cNvSpPr txBox="1"/>
          <p:nvPr/>
        </p:nvSpPr>
        <p:spPr>
          <a:xfrm>
            <a:off x="6538823" y="3321890"/>
            <a:ext cx="39336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Summary: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60% US Treasuries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Rating Distribution:</a:t>
            </a:r>
            <a:br>
              <a:rPr lang="en-US" dirty="0"/>
            </a:br>
            <a:r>
              <a:rPr lang="en-US" dirty="0"/>
              <a:t>AAA	: 40%</a:t>
            </a:r>
            <a:br>
              <a:rPr lang="en-US" dirty="0"/>
            </a:br>
            <a:r>
              <a:rPr lang="en-US" dirty="0"/>
              <a:t>BA	: 30%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Portfolio Duration: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DV01:</a:t>
            </a:r>
            <a:endParaRPr lang="en-DE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795E701-1232-3E5E-02A3-730B1273DF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0335839"/>
              </p:ext>
            </p:extLst>
          </p:nvPr>
        </p:nvGraphicFramePr>
        <p:xfrm>
          <a:off x="171572" y="4069713"/>
          <a:ext cx="5031769" cy="26538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2730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91DA4E0-4FEF-F76A-D5D2-C2600F99FC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Bond investment strategy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665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43" y="351835"/>
            <a:ext cx="10122632" cy="652054"/>
          </a:xfrm>
        </p:spPr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Bond investment strategy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6DB137-41AA-97B5-6A47-B0E812317BC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dirty="0"/>
              <a:t>No “callable” and “putable” bonds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/>
              <a:t>Anticipating interest rate cuts after 2024Q2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/>
              <a:t>“callable”: cheaper re-financing for issuers </a:t>
            </a:r>
            <a:r>
              <a:rPr lang="en-US" dirty="0">
                <a:sym typeface="Wingdings" panose="05000000000000000000" pitchFamily="2" charset="2"/>
              </a:rPr>
              <a:t> increasing call risk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>
                <a:sym typeface="Wingdings" panose="05000000000000000000" pitchFamily="2" charset="2"/>
              </a:rPr>
              <a:t>“putable”: declining rates  less value of put option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306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CONSIDERATIONS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Bond investment strategy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176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43" y="351835"/>
            <a:ext cx="10122632" cy="652054"/>
          </a:xfrm>
        </p:spPr>
        <p:txBody>
          <a:bodyPr/>
          <a:lstStyle/>
          <a:p>
            <a:r>
              <a:rPr lang="en-US" dirty="0"/>
              <a:t>Interest rate </a:t>
            </a:r>
            <a:r>
              <a:rPr lang="en-US" dirty="0" err="1"/>
              <a:t>rısk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Bond investment strategy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6DB137-41AA-97B5-6A47-B0E812317B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8636" y="1362770"/>
            <a:ext cx="10126362" cy="4351338"/>
          </a:xfrm>
        </p:spPr>
        <p:txBody>
          <a:bodyPr/>
          <a:lstStyle/>
          <a:p>
            <a:r>
              <a:rPr lang="en-US" dirty="0"/>
              <a:t>Portfolio has: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/>
              <a:t>Macaulay Duration: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/>
              <a:t>Modified Duration: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/>
              <a:t>Convexity: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/>
              <a:t>DV01:. </a:t>
            </a:r>
            <a:endParaRPr lang="en-DE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4636777-4CEE-34A2-A2A2-24F86563EF32}"/>
              </a:ext>
            </a:extLst>
          </p:cNvPr>
          <p:cNvGrpSpPr/>
          <p:nvPr/>
        </p:nvGrpSpPr>
        <p:grpSpPr>
          <a:xfrm>
            <a:off x="1845917" y="2243350"/>
            <a:ext cx="6139080" cy="3686040"/>
            <a:chOff x="1845917" y="2243350"/>
            <a:chExt cx="6139080" cy="368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33FA0A5-B235-471A-DA9D-DDA2C21A11E7}"/>
                    </a:ext>
                  </a:extLst>
                </p14:cNvPr>
                <p14:cNvContentPartPr/>
                <p14:nvPr/>
              </p14:nvContentPartPr>
              <p14:xfrm>
                <a:off x="2069837" y="2907190"/>
                <a:ext cx="5915160" cy="3022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33FA0A5-B235-471A-DA9D-DDA2C21A11E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63717" y="2901070"/>
                  <a:ext cx="5927400" cy="30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534BB19-1C67-CCE9-5CD0-01EB2DACDB22}"/>
                    </a:ext>
                  </a:extLst>
                </p14:cNvPr>
                <p14:cNvContentPartPr/>
                <p14:nvPr/>
              </p14:nvContentPartPr>
              <p14:xfrm>
                <a:off x="1845917" y="2243350"/>
                <a:ext cx="358200" cy="405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534BB19-1C67-CCE9-5CD0-01EB2DACDB2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39797" y="2237230"/>
                  <a:ext cx="37044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7E1C8B8-CB38-2765-13E4-1BFD45FF189E}"/>
                    </a:ext>
                  </a:extLst>
                </p14:cNvPr>
                <p14:cNvContentPartPr/>
                <p14:nvPr/>
              </p14:nvContentPartPr>
              <p14:xfrm>
                <a:off x="2104397" y="2337670"/>
                <a:ext cx="85680" cy="924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7E1C8B8-CB38-2765-13E4-1BFD45FF189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98277" y="2331550"/>
                  <a:ext cx="97920" cy="9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593BB78-E6C6-507A-D8B1-123DE8252C51}"/>
                    </a:ext>
                  </a:extLst>
                </p14:cNvPr>
                <p14:cNvContentPartPr/>
                <p14:nvPr/>
              </p14:nvContentPartPr>
              <p14:xfrm>
                <a:off x="2819357" y="2440990"/>
                <a:ext cx="4619520" cy="2414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593BB78-E6C6-507A-D8B1-123DE8252C5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13237" y="2434870"/>
                  <a:ext cx="4631760" cy="242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4640D60-F336-E7B5-3AF8-CBB6357D80CA}"/>
                  </a:ext>
                </a:extLst>
              </p14:cNvPr>
              <p14:cNvContentPartPr/>
              <p14:nvPr/>
            </p14:nvContentPartPr>
            <p14:xfrm>
              <a:off x="3088277" y="4019590"/>
              <a:ext cx="1575720" cy="977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4640D60-F336-E7B5-3AF8-CBB6357D80C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82157" y="4013470"/>
                <a:ext cx="1587960" cy="9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1220537-8238-E822-1821-D41792457737}"/>
                  </a:ext>
                </a:extLst>
              </p14:cNvPr>
              <p14:cNvContentPartPr/>
              <p14:nvPr/>
            </p14:nvContentPartPr>
            <p14:xfrm>
              <a:off x="4701077" y="4865230"/>
              <a:ext cx="2196720" cy="92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1220537-8238-E822-1821-D4179245773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94957" y="4859110"/>
                <a:ext cx="220896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5867080-8553-F02E-A4EA-43F70854E9B2}"/>
                  </a:ext>
                </a:extLst>
              </p14:cNvPr>
              <p14:cNvContentPartPr/>
              <p14:nvPr/>
            </p14:nvContentPartPr>
            <p14:xfrm>
              <a:off x="2682917" y="2665630"/>
              <a:ext cx="341640" cy="1046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5867080-8553-F02E-A4EA-43F70854E9B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76797" y="2659510"/>
                <a:ext cx="353880" cy="10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14B8F6B-5C68-F1E0-7397-793CC9A15B27}"/>
                  </a:ext>
                </a:extLst>
              </p14:cNvPr>
              <p14:cNvContentPartPr/>
              <p14:nvPr/>
            </p14:nvContentPartPr>
            <p14:xfrm>
              <a:off x="3146597" y="3169630"/>
              <a:ext cx="424800" cy="5140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14B8F6B-5C68-F1E0-7397-793CC9A15B2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40477" y="3163510"/>
                <a:ext cx="43704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D60AA29-9895-314F-234D-9126BDE3F225}"/>
                  </a:ext>
                </a:extLst>
              </p14:cNvPr>
              <p14:cNvContentPartPr/>
              <p14:nvPr/>
            </p14:nvContentPartPr>
            <p14:xfrm>
              <a:off x="3363317" y="3020230"/>
              <a:ext cx="76320" cy="148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D60AA29-9895-314F-234D-9126BDE3F22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57197" y="3014110"/>
                <a:ext cx="88560" cy="16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2432F88E-3709-BD22-7672-1E4CDDC6099C}"/>
              </a:ext>
            </a:extLst>
          </p:cNvPr>
          <p:cNvGrpSpPr/>
          <p:nvPr/>
        </p:nvGrpSpPr>
        <p:grpSpPr>
          <a:xfrm>
            <a:off x="5727077" y="4230190"/>
            <a:ext cx="458280" cy="255960"/>
            <a:chOff x="5727077" y="4230190"/>
            <a:chExt cx="458280" cy="25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52FC1CB-848C-94C1-A368-F940F01091CF}"/>
                    </a:ext>
                  </a:extLst>
                </p14:cNvPr>
                <p14:cNvContentPartPr/>
                <p14:nvPr/>
              </p14:nvContentPartPr>
              <p14:xfrm>
                <a:off x="5727077" y="4232350"/>
                <a:ext cx="249480" cy="253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52FC1CB-848C-94C1-A368-F940F01091C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720957" y="4226230"/>
                  <a:ext cx="2617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99999AF-8DA4-3761-C715-D96060F4FF08}"/>
                    </a:ext>
                  </a:extLst>
                </p14:cNvPr>
                <p14:cNvContentPartPr/>
                <p14:nvPr/>
              </p14:nvContentPartPr>
              <p14:xfrm>
                <a:off x="6173477" y="4230190"/>
                <a:ext cx="11880" cy="16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99999AF-8DA4-3761-C715-D96060F4FF0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167357" y="4224070"/>
                  <a:ext cx="24120" cy="2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42FA197-867D-8F83-6A1D-500AF209268B}"/>
                  </a:ext>
                </a:extLst>
              </p14:cNvPr>
              <p14:cNvContentPartPr/>
              <p14:nvPr/>
            </p14:nvContentPartPr>
            <p14:xfrm>
              <a:off x="8194157" y="5221990"/>
              <a:ext cx="149040" cy="2732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42FA197-867D-8F83-6A1D-500AF209268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188037" y="5215870"/>
                <a:ext cx="161280" cy="28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0537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051434_Win32.potx" id="{7B2D7B8E-2D47-4BF1-BC40-B568BA0D280C}" vid="{D2030841-31B0-48F6-B8F7-9C53FB3093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</TotalTime>
  <Words>374</Words>
  <Application>Microsoft Office PowerPoint</Application>
  <PresentationFormat>Widescreen</PresentationFormat>
  <Paragraphs>123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 Black</vt:lpstr>
      <vt:lpstr>Avenir Next LT Pro</vt:lpstr>
      <vt:lpstr>Calibri</vt:lpstr>
      <vt:lpstr>Wingdings</vt:lpstr>
      <vt:lpstr>Office Theme</vt:lpstr>
      <vt:lpstr>Bond investment strategy</vt:lpstr>
      <vt:lpstr>Contents</vt:lpstr>
      <vt:lpstr>Portfolio constructıon</vt:lpstr>
      <vt:lpstr>Global market outlook</vt:lpstr>
      <vt:lpstr>PORTFOLIO DISTRIBUTION</vt:lpstr>
      <vt:lpstr>strategy</vt:lpstr>
      <vt:lpstr>Strategy</vt:lpstr>
      <vt:lpstr>RISK CONSIDERATIONS</vt:lpstr>
      <vt:lpstr>Interest rate rısk</vt:lpstr>
      <vt:lpstr>Inflatıon and interest rate rısk</vt:lpstr>
      <vt:lpstr>Lıquıdıty rısk</vt:lpstr>
      <vt:lpstr>LIQUDITY RISK MEASURES</vt:lpstr>
      <vt:lpstr>Credıt rısk</vt:lpstr>
      <vt:lpstr>Geopolıtıcal rısk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Bond investment strategy</dc:title>
  <dc:creator>ALPER YILDIRIM</dc:creator>
  <cp:lastModifiedBy>ALPER YILDIRIM</cp:lastModifiedBy>
  <cp:revision>21</cp:revision>
  <dcterms:created xsi:type="dcterms:W3CDTF">2024-01-14T16:06:03Z</dcterms:created>
  <dcterms:modified xsi:type="dcterms:W3CDTF">2024-01-17T01:33:11Z</dcterms:modified>
</cp:coreProperties>
</file>